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42"/>
  </p:notesMasterIdLst>
  <p:sldIdLst>
    <p:sldId id="264" r:id="rId2"/>
    <p:sldId id="260" r:id="rId3"/>
    <p:sldId id="267" r:id="rId4"/>
    <p:sldId id="258" r:id="rId5"/>
    <p:sldId id="289" r:id="rId6"/>
    <p:sldId id="283" r:id="rId7"/>
    <p:sldId id="286" r:id="rId8"/>
    <p:sldId id="291" r:id="rId9"/>
    <p:sldId id="292" r:id="rId10"/>
    <p:sldId id="265" r:id="rId11"/>
    <p:sldId id="268" r:id="rId12"/>
    <p:sldId id="441" r:id="rId13"/>
    <p:sldId id="436" r:id="rId14"/>
    <p:sldId id="454" r:id="rId15"/>
    <p:sldId id="442" r:id="rId16"/>
    <p:sldId id="437" r:id="rId17"/>
    <p:sldId id="298" r:id="rId18"/>
    <p:sldId id="297" r:id="rId19"/>
    <p:sldId id="443" r:id="rId20"/>
    <p:sldId id="446" r:id="rId21"/>
    <p:sldId id="445" r:id="rId22"/>
    <p:sldId id="269" r:id="rId23"/>
    <p:sldId id="435" r:id="rId24"/>
    <p:sldId id="432" r:id="rId25"/>
    <p:sldId id="431" r:id="rId26"/>
    <p:sldId id="452" r:id="rId27"/>
    <p:sldId id="272" r:id="rId28"/>
    <p:sldId id="455" r:id="rId29"/>
    <p:sldId id="296" r:id="rId30"/>
    <p:sldId id="456" r:id="rId31"/>
    <p:sldId id="457" r:id="rId32"/>
    <p:sldId id="295" r:id="rId33"/>
    <p:sldId id="450" r:id="rId34"/>
    <p:sldId id="453" r:id="rId35"/>
    <p:sldId id="451" r:id="rId36"/>
    <p:sldId id="430" r:id="rId37"/>
    <p:sldId id="447" r:id="rId38"/>
    <p:sldId id="284" r:id="rId39"/>
    <p:sldId id="275" r:id="rId40"/>
    <p:sldId id="44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6C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8"/>
    <p:restoredTop sz="86620"/>
  </p:normalViewPr>
  <p:slideViewPr>
    <p:cSldViewPr snapToGrid="0">
      <p:cViewPr varScale="1">
        <p:scale>
          <a:sx n="89" d="100"/>
          <a:sy n="89" d="100"/>
        </p:scale>
        <p:origin x="192" y="53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D406F-3263-134F-9491-83D834E7604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7D368-1E2B-554C-A6E0-7FDE57AA7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Background &amp; Research Statement</a:t>
            </a:r>
          </a:p>
          <a:p>
            <a:pPr marL="0" indent="0">
              <a:buNone/>
            </a:pPr>
            <a:r>
              <a:rPr lang="en-US" dirty="0"/>
              <a:t>Link Prediction Algorithm using Temporal Random Walk &amp; Word2Vec Framework </a:t>
            </a:r>
          </a:p>
          <a:p>
            <a:pPr marL="0" indent="0">
              <a:buNone/>
            </a:pPr>
            <a:r>
              <a:rPr lang="en-US" dirty="0"/>
              <a:t>Dynamic Decision Making per route </a:t>
            </a:r>
          </a:p>
          <a:p>
            <a:pPr marL="0" indent="0">
              <a:buNone/>
            </a:pPr>
            <a:r>
              <a:rPr lang="en-US" dirty="0"/>
              <a:t>Summary &amp; 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30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embedding to account for directionality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24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 AUC </a:t>
            </a:r>
          </a:p>
          <a:p>
            <a:r>
              <a:rPr lang="en-US" dirty="0"/>
              <a:t>Training &amp; Testing Error </a:t>
            </a:r>
          </a:p>
          <a:p>
            <a:r>
              <a:rPr lang="en-US" dirty="0"/>
              <a:t>Static vs Temporal Random Walk </a:t>
            </a:r>
          </a:p>
          <a:p>
            <a:pPr lvl="1"/>
            <a:r>
              <a:rPr lang="en-US" dirty="0"/>
              <a:t>Using operator L1 vs Subtraction </a:t>
            </a:r>
          </a:p>
          <a:p>
            <a:r>
              <a:rPr lang="en-US" dirty="0"/>
              <a:t>Other static link prediction algorithms </a:t>
            </a:r>
          </a:p>
          <a:p>
            <a:r>
              <a:rPr lang="en-US" dirty="0"/>
              <a:t>Other graph embedding algorithms </a:t>
            </a:r>
          </a:p>
          <a:p>
            <a:r>
              <a:rPr lang="en-US" dirty="0"/>
              <a:t>Parameter tuning </a:t>
            </a:r>
          </a:p>
          <a:p>
            <a:pPr lvl="1"/>
            <a:r>
              <a:rPr lang="en-US" dirty="0"/>
              <a:t>Different operators (l2, l1, prod, sub)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 AUC </a:t>
            </a:r>
          </a:p>
          <a:p>
            <a:r>
              <a:rPr lang="en-US" dirty="0"/>
              <a:t>Training &amp; Testing Error </a:t>
            </a:r>
          </a:p>
          <a:p>
            <a:r>
              <a:rPr lang="en-US" dirty="0"/>
              <a:t>Static vs Temporal Random Walk </a:t>
            </a:r>
          </a:p>
          <a:p>
            <a:pPr lvl="1"/>
            <a:r>
              <a:rPr lang="en-US" dirty="0"/>
              <a:t>Using operator L1 vs Subtraction </a:t>
            </a:r>
          </a:p>
          <a:p>
            <a:r>
              <a:rPr lang="en-US" dirty="0"/>
              <a:t>Other static link prediction algorithms </a:t>
            </a:r>
          </a:p>
          <a:p>
            <a:r>
              <a:rPr lang="en-US" dirty="0"/>
              <a:t>Other graph embedding algorithms </a:t>
            </a:r>
          </a:p>
          <a:p>
            <a:r>
              <a:rPr lang="en-US" dirty="0"/>
              <a:t>Parameter tuning </a:t>
            </a:r>
          </a:p>
          <a:p>
            <a:pPr lvl="1"/>
            <a:r>
              <a:rPr lang="en-US" dirty="0"/>
              <a:t>Different operators (l2, l1, prod, sub)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7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Regret!</a:t>
            </a:r>
          </a:p>
          <a:p>
            <a:endParaRPr lang="en-US" dirty="0"/>
          </a:p>
          <a:p>
            <a:r>
              <a:rPr lang="en-US" dirty="0"/>
              <a:t>Regret as decisions made vs reality (immediate feedback) </a:t>
            </a:r>
          </a:p>
          <a:p>
            <a:r>
              <a:rPr lang="en-US" dirty="0"/>
              <a:t>Hedge Algorithm vs. Naive Algorithm for the entire graph</a:t>
            </a:r>
          </a:p>
          <a:p>
            <a:r>
              <a:rPr lang="en-US" dirty="0"/>
              <a:t>Regret as ..? (immediate feedback) </a:t>
            </a:r>
          </a:p>
          <a:p>
            <a:r>
              <a:rPr lang="en-US" dirty="0"/>
              <a:t>Best performing: </a:t>
            </a:r>
          </a:p>
          <a:p>
            <a:pPr lvl="1"/>
            <a:r>
              <a:rPr lang="en-US" dirty="0"/>
              <a:t>temporal random walk + node2vec</a:t>
            </a:r>
          </a:p>
          <a:p>
            <a:pPr lvl="1"/>
            <a:r>
              <a:rPr lang="en-US" dirty="0"/>
              <a:t>Prod operator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0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0: Hedge Algorithm vs. Naive Algorithm for an example route </a:t>
            </a:r>
          </a:p>
          <a:p>
            <a:r>
              <a:rPr lang="en-US" dirty="0"/>
              <a:t>Diagram 0.5: Weight vector demonstration per expert </a:t>
            </a:r>
          </a:p>
          <a:p>
            <a:r>
              <a:rPr lang="en-US" dirty="0"/>
              <a:t>Diagram 1: comparison of two </a:t>
            </a:r>
            <a:r>
              <a:rPr lang="en-US" dirty="0" err="1"/>
              <a:t>lp</a:t>
            </a:r>
            <a:r>
              <a:rPr lang="en-US" dirty="0"/>
              <a:t> algorithms (Hedge Algorithm vs. Naive Algorithm ) </a:t>
            </a:r>
          </a:p>
          <a:p>
            <a:r>
              <a:rPr lang="en-US" dirty="0"/>
              <a:t>Diagram 2: </a:t>
            </a:r>
            <a:r>
              <a:rPr lang="en-US" b="1" dirty="0"/>
              <a:t>treating false positive harshly, while still achieving sublinear regret </a:t>
            </a:r>
          </a:p>
          <a:p>
            <a:endParaRPr lang="en-US" b="1" dirty="0"/>
          </a:p>
          <a:p>
            <a:r>
              <a:rPr lang="en-US" b="1" dirty="0"/>
              <a:t>Add labels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4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LEARNING RATES NEED TO BE TAKEN INTO ACCOUNT HERE – ADD DIAGRAMS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end numbers!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4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LEARNING RATES NEED TO BE TAKEN INTO ACCOUNT HERE – ADD DIAGRAMS</a:t>
            </a:r>
          </a:p>
          <a:p>
            <a:r>
              <a:rPr lang="en-US" dirty="0"/>
              <a:t>Need end numbers!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percentages!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7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daily data </a:t>
            </a:r>
            <a:r>
              <a:rPr lang="en-US" dirty="0">
                <a:sym typeface="Wingdings" pitchFamily="2" charset="2"/>
              </a:rPr>
              <a:t> construct data for x many days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1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Supervised learning &amp; immediate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graph link prediction algorithms often focus on nodes more than edges &amp; look at how similar two nodes are to predict edges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expect, then this can be translated into a link prediction &amp; statistical decision theoretic problem</a:t>
            </a:r>
          </a:p>
          <a:p>
            <a:r>
              <a:rPr lang="en-US" dirty="0"/>
              <a:t>Given a temporal graph G, or a collection of static graphs that change over some time interval,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4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Typo </a:t>
            </a:r>
            <a:r>
              <a:rPr lang="en-US" dirty="0" err="1"/>
              <a:t>v_t</a:t>
            </a:r>
            <a:r>
              <a:rPr lang="en-US" dirty="0"/>
              <a:t> old </a:t>
            </a:r>
          </a:p>
          <a:p>
            <a:r>
              <a:rPr lang="en-US" dirty="0"/>
              <a:t>Else typo</a:t>
            </a:r>
          </a:p>
          <a:p>
            <a:r>
              <a:rPr lang="en-US" dirty="0"/>
              <a:t>Roc </a:t>
            </a:r>
            <a:r>
              <a:rPr lang="en-US" dirty="0" err="1"/>
              <a:t>auc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do not have attributes associated with them, edges have attributes </a:t>
            </a:r>
            <a:r>
              <a:rPr lang="en-US" dirty="0">
                <a:sym typeface="Wingdings" pitchFamily="2" charset="2"/>
              </a:rPr>
              <a:t> need to come up with an algorithm to “learn” the attributes of the nodes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 distance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No black box models more interpretability --&gt; no neural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varying graph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Directed edge prediction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Exploration of application of the thought data structure and expandability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82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Supervised learning &amp; immediate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graph link prediction algorithms often focus on nodes more than edges &amp; look at how similar two nodes are to predict edges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Motivation: </a:t>
            </a:r>
            <a:r>
              <a:rPr lang="en-US" dirty="0" err="1"/>
              <a:t>hRandom</a:t>
            </a:r>
            <a:r>
              <a:rPr lang="en-US" dirty="0"/>
              <a:t> walks to generate a group of adjacent nodes that are likely to have edges </a:t>
            </a:r>
          </a:p>
          <a:p>
            <a:r>
              <a:rPr lang="en-US" dirty="0"/>
              <a:t>ow likely is there a walk from u to v based on past historical data?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into account the temporal structure </a:t>
            </a:r>
          </a:p>
          <a:p>
            <a:r>
              <a:rPr lang="en-US" dirty="0"/>
              <a:t>Neighbor similarity </a:t>
            </a:r>
            <a:r>
              <a:rPr lang="en-US" dirty="0">
                <a:sym typeface="Wingdings" pitchFamily="2" charset="2"/>
              </a:rPr>
              <a:t> can’t do this because each node doesn’t have attributes assigned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who’s connected to what </a:t>
            </a:r>
            <a:r>
              <a:rPr lang="en-US" dirty="0" err="1"/>
              <a:t>neighbourhood</a:t>
            </a:r>
            <a:endParaRPr lang="en-US" dirty="0"/>
          </a:p>
          <a:p>
            <a:pPr lvl="1"/>
            <a:r>
              <a:rPr lang="en-US" dirty="0"/>
              <a:t>Can we take into account temporal features for </a:t>
            </a:r>
            <a:r>
              <a:rPr lang="en-US" dirty="0" err="1"/>
              <a:t>nodesim</a:t>
            </a:r>
            <a:r>
              <a:rPr lang="en-US" dirty="0"/>
              <a:t>? </a:t>
            </a:r>
          </a:p>
          <a:p>
            <a:r>
              <a:rPr lang="en-US" dirty="0"/>
              <a:t>CTDNE </a:t>
            </a:r>
          </a:p>
          <a:p>
            <a:r>
              <a:rPr lang="en-US" dirty="0"/>
              <a:t>CTDNE with static random walk  (confirmed better results with </a:t>
            </a:r>
            <a:r>
              <a:rPr lang="en-US" dirty="0" err="1"/>
              <a:t>trw</a:t>
            </a:r>
            <a:r>
              <a:rPr lang="en-US" dirty="0"/>
              <a:t>)</a:t>
            </a:r>
          </a:p>
          <a:p>
            <a:r>
              <a:rPr lang="en-US" dirty="0" err="1"/>
              <a:t>Nodesim</a:t>
            </a:r>
            <a:r>
              <a:rPr lang="en-US" dirty="0"/>
              <a:t> vs </a:t>
            </a:r>
            <a:r>
              <a:rPr lang="en-US" dirty="0" err="1"/>
              <a:t>nodesim</a:t>
            </a:r>
            <a:r>
              <a:rPr lang="en-US" dirty="0"/>
              <a:t> w temporal features</a:t>
            </a:r>
          </a:p>
          <a:p>
            <a:r>
              <a:rPr lang="en-US" dirty="0"/>
              <a:t>Level 1 (TRW: fixed node sets – if no RW, returns 0, CTDNE)</a:t>
            </a:r>
          </a:p>
          <a:p>
            <a:r>
              <a:rPr lang="en-US" dirty="0"/>
              <a:t>Edge similarity .. ?  </a:t>
            </a:r>
          </a:p>
          <a:p>
            <a:r>
              <a:rPr lang="en-US" dirty="0"/>
              <a:t>time series forecasting </a:t>
            </a:r>
          </a:p>
          <a:p>
            <a:r>
              <a:rPr lang="en-US" dirty="0"/>
              <a:t>How to take into account further data history?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Motivation: </a:t>
            </a:r>
            <a:r>
              <a:rPr lang="en-US" dirty="0" err="1"/>
              <a:t>hRandom</a:t>
            </a:r>
            <a:r>
              <a:rPr lang="en-US" dirty="0"/>
              <a:t> walks to generate a group of adjacent nodes that are likely to have edges </a:t>
            </a:r>
          </a:p>
          <a:p>
            <a:r>
              <a:rPr lang="en-US" dirty="0"/>
              <a:t>ow likely is there a walk from u to v based on past historical data?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into account the temporal structure </a:t>
            </a:r>
          </a:p>
          <a:p>
            <a:r>
              <a:rPr lang="en-US" dirty="0"/>
              <a:t>Neighbor similarity </a:t>
            </a:r>
            <a:r>
              <a:rPr lang="en-US" dirty="0">
                <a:sym typeface="Wingdings" pitchFamily="2" charset="2"/>
              </a:rPr>
              <a:t> can’t do this because each node doesn’t have attributes assigned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who’s connected to what </a:t>
            </a:r>
            <a:r>
              <a:rPr lang="en-US" dirty="0" err="1"/>
              <a:t>neighbourhood</a:t>
            </a:r>
            <a:endParaRPr lang="en-US" dirty="0"/>
          </a:p>
          <a:p>
            <a:pPr lvl="1"/>
            <a:r>
              <a:rPr lang="en-US" dirty="0"/>
              <a:t>Can we take into account temporal features for </a:t>
            </a:r>
            <a:r>
              <a:rPr lang="en-US" dirty="0" err="1"/>
              <a:t>nodesim</a:t>
            </a:r>
            <a:r>
              <a:rPr lang="en-US" dirty="0"/>
              <a:t>? </a:t>
            </a:r>
          </a:p>
          <a:p>
            <a:r>
              <a:rPr lang="en-US" dirty="0"/>
              <a:t>CTDNE </a:t>
            </a:r>
          </a:p>
          <a:p>
            <a:r>
              <a:rPr lang="en-US" dirty="0"/>
              <a:t>CTDNE with static random walk  (confirmed better results with </a:t>
            </a:r>
            <a:r>
              <a:rPr lang="en-US" dirty="0" err="1"/>
              <a:t>trw</a:t>
            </a:r>
            <a:r>
              <a:rPr lang="en-US" dirty="0"/>
              <a:t>)</a:t>
            </a:r>
          </a:p>
          <a:p>
            <a:r>
              <a:rPr lang="en-US" dirty="0" err="1"/>
              <a:t>Nodesim</a:t>
            </a:r>
            <a:r>
              <a:rPr lang="en-US" dirty="0"/>
              <a:t> vs </a:t>
            </a:r>
            <a:r>
              <a:rPr lang="en-US" dirty="0" err="1"/>
              <a:t>nodesim</a:t>
            </a:r>
            <a:r>
              <a:rPr lang="en-US" dirty="0"/>
              <a:t> w temporal features</a:t>
            </a:r>
          </a:p>
          <a:p>
            <a:r>
              <a:rPr lang="en-US" dirty="0"/>
              <a:t>Level 1 (TRW: fixed node sets – if no RW, returns 0, CTDNE)</a:t>
            </a:r>
          </a:p>
          <a:p>
            <a:r>
              <a:rPr lang="en-US" dirty="0"/>
              <a:t>Edge similarity .. ?  </a:t>
            </a:r>
          </a:p>
          <a:p>
            <a:r>
              <a:rPr lang="en-US" dirty="0"/>
              <a:t>time series forecasting </a:t>
            </a:r>
          </a:p>
          <a:p>
            <a:r>
              <a:rPr lang="en-US" dirty="0"/>
              <a:t>How to take into account further data history?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8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probabilities of choosing an edge in each step of random walk</a:t>
            </a:r>
          </a:p>
          <a:p>
            <a:r>
              <a:rPr lang="en-US" dirty="0"/>
              <a:t>Use normalized </a:t>
            </a:r>
            <a:r>
              <a:rPr lang="en-US" dirty="0" err="1"/>
              <a:t>jaccard</a:t>
            </a:r>
            <a:r>
              <a:rPr lang="en-US" dirty="0"/>
              <a:t> index as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7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DF70-2900-BF77-0646-62FF700E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500CE-93CD-98FE-DCE8-FA4EBCEBF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4330-8AC8-C30A-BBB5-D97475C21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9315846-9317-8444-8705-982600C4D682}" type="datetime1">
              <a:rPr lang="en-US" smtClean="0"/>
              <a:t>5/3/24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A21E-65AB-CCAD-60DB-C6E0251C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1203-2DBE-C3DE-E4DF-1B7FCF5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620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674-55B1-963E-56B2-5B9EC0E8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459C8-C98B-FB99-594F-3D40D504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D11E1-ADBE-9E9A-61D0-5767D9D5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437BC-68B1-BD4A-963B-91255B708E57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4A2C-2AD8-2E9C-044E-D2254484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0EA40-6977-2579-359C-B2472E22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0D0C3-40AA-C0C9-1379-7E962C706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E1C4F-44C4-69F1-5880-2154AF2C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9BDB-E5BC-CFD4-4976-754E5901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7E259-4FD5-EF47-BDAB-79A0A5D6822B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A72D-23D1-412B-8925-3C6659D3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498A2-A1C8-3713-D196-F4F3044A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27F6-01A0-B111-FA67-C13D9F4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4E0E-512E-CF6D-84AF-31FAE0E9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4C95-E925-F1F2-19C3-0589C964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9D82-2261-5F4E-9849-455901DD1BBE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70A-5AAA-6F2A-D229-192F2C1A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8A207-AB93-55B9-46E0-328659B6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4475" y="0"/>
            <a:ext cx="27432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3196CA4-5DB7-6472-D09A-0ED70105E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62" y="5938308"/>
            <a:ext cx="823310" cy="8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CA02D-0BDA-0A4D-8F38-681A975E4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7304"/>
          <a:stretch/>
        </p:blipFill>
        <p:spPr>
          <a:xfrm>
            <a:off x="10338221" y="5757463"/>
            <a:ext cx="1032641" cy="11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4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1414-942F-73B2-48DD-D47399E7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D7F70-FC6D-D1B1-7F8B-D8DC7AC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3AC6-E525-0DD0-6E4B-F02E931A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579C-6D62-8C41-9285-A86AA169C43E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04CE-029E-C38A-FBE5-8D8B6D36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8954-9724-E91D-C354-C5434642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0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9214-5868-55DD-E8F6-2538E2B7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7CB39-8747-23D1-0F55-EF862C92D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FE807-6CEB-68AA-C347-24647EC5F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8819A-14FE-B91E-E39E-0AA678B7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B9FC-5717-164E-BE16-64753F793A88}" type="datetime1">
              <a:rPr lang="en-US" smtClean="0"/>
              <a:t>5/3/24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5E331-85DD-3F58-577B-95869B9A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A2568-AD06-6BC2-D0BC-D8E6FBE3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5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CAD-9AE0-5352-D447-D7977F4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2E0E-779F-D289-1DAA-2F26F567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FE724-3E15-684B-024E-7133B0DBF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F7954-B5B1-96F3-0BFC-D5A638764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7C000-DD31-8C2F-9CC3-15FCE7153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99A3C-D672-56AE-2A56-8AFA3548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433B-4B70-5A46-AE9B-580B79A1FD26}" type="datetime1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99609-0073-B0E5-393D-343E9482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03C99-7C09-255B-0315-73EEFF58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7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0F6D-AE03-C47F-3C53-AAE1C0B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32D34-50DC-BA3B-D93F-C499BE8E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D51CC-B2AB-A544-AEFE-E62A46908DE3}" type="datetime1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0DE7F-E916-C392-EFCD-6FA003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E2E6B-E844-2AC8-8AA8-D162FF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3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2F24D-FCE7-917B-B681-6F5E174E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720-887F-294D-BE04-892EA6A83D41}" type="datetime1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7BF0A-19EC-269A-DF2E-68E7D28E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5D674-2542-BAC4-D24D-971D6F5F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9B75-1378-9910-78BB-9E72F0B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A8A2-D1FE-83C5-684E-9683E635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7562F-6AA0-94B9-F8C3-D50DD98AC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ED898-876B-77ED-C6DC-00A70F4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432A-EE61-D746-BA2A-EB725EA0355D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980B-3576-0597-F38E-60CEF119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56FE8-E233-946D-17AC-D8DFC465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8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2484-9F01-96B7-DA52-A5EE9F10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F2DAB-1DC1-BB3F-250E-B56ABB47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9AB43-775F-66C5-1322-A3BFDC64C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69D02-E748-E040-A405-D0B8971A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AF2AE-AF87-4945-8402-465F960B93E4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557B0-C717-890C-E309-6ACDB2C4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2FD15-3661-214D-9B82-C7A0B697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FF83A-F085-8AF6-EB47-97491CD4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5F5DC-2C88-24D1-11B0-1D8DA9404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ABECE-171F-FC04-23AE-46DA3ECD9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2A9B376-5BBA-BD49-B6B2-B590F968C220}" type="datetime1">
              <a:rPr lang="en-US" smtClean="0"/>
              <a:t>5/3/24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6B693-02CF-0631-C198-65260339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1F82-48F3-DE49-2FC6-CC950A1B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139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522B-C150-42DA-516B-AC1D54ECA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Minimizing Empty Truck Miles Driven via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Prediction on a Temporal Delivery Order Graph and Decision-Theoretic Online Learning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6DF87-70ED-75BA-4CFB-B00663560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Statistics, University of Chicago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30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Theodora Ko B.S’24, M.S.’24</a:t>
            </a:r>
          </a:p>
        </p:txBody>
      </p:sp>
    </p:spTree>
    <p:extLst>
      <p:ext uri="{BB962C8B-B14F-4D97-AF65-F5344CB8AC3E}">
        <p14:creationId xmlns:p14="http://schemas.microsoft.com/office/powerpoint/2010/main" val="63798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755-DF63-1316-D917-C2ED3618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Relevant Literature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79D-60F3-10B6-A8AD-972F3561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&amp; Temporal link prediction algorithms </a:t>
            </a:r>
          </a:p>
          <a:p>
            <a:pPr lvl="1"/>
            <a:r>
              <a:rPr lang="en-US" sz="2000" dirty="0" err="1"/>
              <a:t>DeepWalk</a:t>
            </a:r>
            <a:r>
              <a:rPr lang="en-US" sz="2000" dirty="0"/>
              <a:t>: Online Learning of Social Representations; </a:t>
            </a:r>
            <a:r>
              <a:rPr lang="en-US" sz="2000" dirty="0" err="1"/>
              <a:t>Perozzi</a:t>
            </a:r>
            <a:r>
              <a:rPr lang="en-US" sz="2000" dirty="0"/>
              <a:t> et al. 2014  </a:t>
            </a:r>
          </a:p>
          <a:p>
            <a:pPr lvl="1"/>
            <a:r>
              <a:rPr lang="en-US" sz="2000" dirty="0"/>
              <a:t>Continuous-Time Dynamic Network Embeddings; Nguyen et al. 2018</a:t>
            </a:r>
          </a:p>
          <a:p>
            <a:pPr lvl="1"/>
            <a:r>
              <a:rPr lang="en-US" sz="2000" b="0" i="0" dirty="0" err="1">
                <a:effectLst/>
                <a:highlight>
                  <a:srgbClr val="FCFCFC"/>
                </a:highlight>
              </a:rPr>
              <a:t>NodeSim</a:t>
            </a:r>
            <a:r>
              <a:rPr lang="en-US" sz="2000" b="0" i="0" dirty="0">
                <a:effectLst/>
                <a:highlight>
                  <a:srgbClr val="FCFCFC"/>
                </a:highlight>
              </a:rPr>
              <a:t>: node similarity based network embedding for diverse link prediction; Saxena et al. 2021</a:t>
            </a:r>
            <a:endParaRPr lang="en-US" sz="2000" dirty="0"/>
          </a:p>
          <a:p>
            <a:pPr lvl="1"/>
            <a:r>
              <a:rPr lang="en-US" sz="2000" b="0" i="0" dirty="0">
                <a:effectLst/>
              </a:rPr>
              <a:t>Temporal Link Prediction: A Unified Framework, Taxonomy, and Review; Qin et al. 2022</a:t>
            </a:r>
          </a:p>
          <a:p>
            <a:r>
              <a:rPr lang="en-US" dirty="0"/>
              <a:t>Online learning &amp; Expert Problems</a:t>
            </a:r>
          </a:p>
          <a:p>
            <a:pPr lvl="1"/>
            <a:r>
              <a:rPr lang="en-US" sz="2000" dirty="0"/>
              <a:t>A decision-theoretic generalization of on-line learning and an application to boosting; Freund et al. 1997</a:t>
            </a:r>
          </a:p>
          <a:p>
            <a:pPr lvl="1"/>
            <a:r>
              <a:rPr lang="en-US" sz="2000" dirty="0"/>
              <a:t>Introduction to Online Convex Optimization; </a:t>
            </a:r>
            <a:r>
              <a:rPr lang="en-US" sz="2000" dirty="0" err="1"/>
              <a:t>Elad</a:t>
            </a:r>
            <a:r>
              <a:rPr lang="en-US" sz="2000" dirty="0"/>
              <a:t> Hazan, 2019</a:t>
            </a:r>
          </a:p>
          <a:p>
            <a:pPr lvl="1"/>
            <a:r>
              <a:rPr lang="en-US" sz="2000" dirty="0"/>
              <a:t>Lecture 8: Decision-making under total uncertainty: the multiplicative weight algorithm; Sanjeev Arora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73DF-4977-4954-3D80-813DDBA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4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365-615B-3124-02EF-F5328647D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Graph Embedding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916E0-C778-36C6-B68E-EEE1FC41A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69900"/>
            <a:ext cx="9595945" cy="1655762"/>
          </a:xfrm>
        </p:spPr>
        <p:txBody>
          <a:bodyPr/>
          <a:lstStyle/>
          <a:p>
            <a:pPr algn="l"/>
            <a:r>
              <a:rPr lang="en-US" dirty="0"/>
              <a:t>Q: What node embedding algorithms should we use?</a:t>
            </a:r>
          </a:p>
          <a:p>
            <a:pPr algn="l"/>
            <a:r>
              <a:rPr lang="en-US" dirty="0"/>
              <a:t>Q: How do we take into account time of each order into the embeddings?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28B5-DA06-8A8E-2864-61C402E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v.s</a:t>
            </a:r>
            <a:r>
              <a:rPr lang="en-US" dirty="0"/>
              <a:t>. Temporal Random Walk</a:t>
            </a:r>
          </a:p>
        </p:txBody>
      </p:sp>
      <p:pic>
        <p:nvPicPr>
          <p:cNvPr id="7" name="Content Placeholder 6" descr="A text on a page&#10;&#10;Description automatically generated">
            <a:extLst>
              <a:ext uri="{FF2B5EF4-FFF2-40B4-BE49-F238E27FC236}">
                <a16:creationId xmlns:a16="http://schemas.microsoft.com/office/drawing/2014/main" id="{1560382B-4984-D1FA-D3DB-782434A3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778" y="4323974"/>
            <a:ext cx="9079992" cy="1864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6B84-22EA-317A-65C9-ADB2D395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606A8E-1F61-9464-D5CA-620B65C1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91" y="2303382"/>
            <a:ext cx="9079992" cy="1152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8F2D1-FE59-DB0F-E89D-2BF1D6F7B5A6}"/>
              </a:ext>
            </a:extLst>
          </p:cNvPr>
          <p:cNvSpPr txBox="1"/>
          <p:nvPr/>
        </p:nvSpPr>
        <p:spPr>
          <a:xfrm>
            <a:off x="838200" y="1690688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Random Walk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14A35-C4E0-0AAC-9E5F-F3CA53019209}"/>
              </a:ext>
            </a:extLst>
          </p:cNvPr>
          <p:cNvSpPr txBox="1"/>
          <p:nvPr/>
        </p:nvSpPr>
        <p:spPr>
          <a:xfrm>
            <a:off x="838200" y="3711280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</p:txBody>
      </p:sp>
    </p:spTree>
    <p:extLst>
      <p:ext uri="{BB962C8B-B14F-4D97-AF65-F5344CB8AC3E}">
        <p14:creationId xmlns:p14="http://schemas.microsoft.com/office/powerpoint/2010/main" val="345422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18B4047-32C6-DE0D-6EAF-DDD57B8BC841}"/>
              </a:ext>
            </a:extLst>
          </p:cNvPr>
          <p:cNvGrpSpPr/>
          <p:nvPr/>
        </p:nvGrpSpPr>
        <p:grpSpPr>
          <a:xfrm>
            <a:off x="5471956" y="2254143"/>
            <a:ext cx="5710920" cy="651718"/>
            <a:chOff x="6245358" y="2277397"/>
            <a:chExt cx="5710920" cy="651718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D053C7BC-38C3-F381-D5A7-83DDE35DA918}"/>
                </a:ext>
              </a:extLst>
            </p:cNvPr>
            <p:cNvSpPr/>
            <p:nvPr/>
          </p:nvSpPr>
          <p:spPr>
            <a:xfrm>
              <a:off x="6245358" y="2277397"/>
              <a:ext cx="5710920" cy="651718"/>
            </a:xfrm>
            <a:prstGeom prst="rightArrow">
              <a:avLst/>
            </a:prstGeom>
            <a:solidFill>
              <a:srgbClr val="F6C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7E30D9-5C9A-89B7-127F-F607D32812AB}"/>
                </a:ext>
              </a:extLst>
            </p:cNvPr>
            <p:cNvSpPr txBox="1"/>
            <p:nvPr/>
          </p:nvSpPr>
          <p:spPr>
            <a:xfrm>
              <a:off x="6245358" y="2418590"/>
              <a:ext cx="71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Data 10">
            <a:extLst>
              <a:ext uri="{FF2B5EF4-FFF2-40B4-BE49-F238E27FC236}">
                <a16:creationId xmlns:a16="http://schemas.microsoft.com/office/drawing/2014/main" id="{0FBA87C9-6D5F-6651-0647-EE775616C4AC}"/>
              </a:ext>
            </a:extLst>
          </p:cNvPr>
          <p:cNvSpPr/>
          <p:nvPr/>
        </p:nvSpPr>
        <p:spPr>
          <a:xfrm rot="16200000" flipH="1">
            <a:off x="5479062" y="2952043"/>
            <a:ext cx="2573383" cy="1907177"/>
          </a:xfrm>
          <a:prstGeom prst="flowChartInputOutput">
            <a:avLst/>
          </a:prstGeom>
          <a:solidFill>
            <a:schemeClr val="bg1"/>
          </a:solidFill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86FC7-9059-768F-9994-E2DFCCA1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v.s</a:t>
            </a:r>
            <a:r>
              <a:rPr lang="en-US" dirty="0"/>
              <a:t>. Temporal Random Walk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36FA7-886D-85B7-E0EE-1376F318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AD6DE-41F7-1D42-D254-8FEAB571AF80}"/>
              </a:ext>
            </a:extLst>
          </p:cNvPr>
          <p:cNvSpPr txBox="1"/>
          <p:nvPr/>
        </p:nvSpPr>
        <p:spPr>
          <a:xfrm>
            <a:off x="823122" y="193562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Random Walk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64E2-CEE6-8178-32C9-C8807102C250}"/>
              </a:ext>
            </a:extLst>
          </p:cNvPr>
          <p:cNvSpPr txBox="1"/>
          <p:nvPr/>
        </p:nvSpPr>
        <p:spPr>
          <a:xfrm>
            <a:off x="6390815" y="193562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536669-5D91-E887-49D4-75D519ABEA45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6504316" y="3393652"/>
            <a:ext cx="291992" cy="470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D6BCF8-0F10-8B68-628A-6AC126D9AA61}"/>
              </a:ext>
            </a:extLst>
          </p:cNvPr>
          <p:cNvGrpSpPr/>
          <p:nvPr/>
        </p:nvGrpSpPr>
        <p:grpSpPr>
          <a:xfrm>
            <a:off x="6325917" y="3231050"/>
            <a:ext cx="838550" cy="1212736"/>
            <a:chOff x="2573382" y="2979422"/>
            <a:chExt cx="838550" cy="12127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C8E057-99D0-74EF-C1DD-A6D0CB637718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685D11-C24E-87CC-8C80-FE8F0CE72DBD}"/>
                </a:ext>
              </a:extLst>
            </p:cNvPr>
            <p:cNvSpPr/>
            <p:nvPr/>
          </p:nvSpPr>
          <p:spPr>
            <a:xfrm>
              <a:off x="3202925" y="4001658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BD337D-2D28-10B1-03C0-AAF6F7EEC80D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B1EEA3-994E-2939-8608-137329A08594}"/>
              </a:ext>
            </a:extLst>
          </p:cNvPr>
          <p:cNvCxnSpPr>
            <a:cxnSpLocks/>
            <a:stCxn id="14" idx="7"/>
            <a:endCxn id="15" idx="4"/>
          </p:cNvCxnSpPr>
          <p:nvPr/>
        </p:nvCxnSpPr>
        <p:spPr>
          <a:xfrm flipH="1" flipV="1">
            <a:off x="6870204" y="3421550"/>
            <a:ext cx="263655" cy="85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12B268-58B2-6A89-5ED2-45945C6501B3}"/>
                  </a:ext>
                </a:extLst>
              </p:cNvPr>
              <p:cNvSpPr txBox="1"/>
              <p:nvPr/>
            </p:nvSpPr>
            <p:spPr>
              <a:xfrm>
                <a:off x="5471956" y="376713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12B268-58B2-6A89-5ED2-45945C65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56" y="3767132"/>
                <a:ext cx="243656" cy="276999"/>
              </a:xfrm>
              <a:prstGeom prst="rect">
                <a:avLst/>
              </a:prstGeom>
              <a:blipFill>
                <a:blip r:embed="rId3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AC8C72-ABF9-54AA-2046-9BB2E08145CD}"/>
                  </a:ext>
                </a:extLst>
              </p:cNvPr>
              <p:cNvSpPr txBox="1"/>
              <p:nvPr/>
            </p:nvSpPr>
            <p:spPr>
              <a:xfrm>
                <a:off x="11100760" y="376713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AC8C72-ABF9-54AA-2046-9BB2E0814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760" y="3767132"/>
                <a:ext cx="243656" cy="276999"/>
              </a:xfrm>
              <a:prstGeom prst="rect">
                <a:avLst/>
              </a:prstGeom>
              <a:blipFill>
                <a:blip r:embed="rId4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CBEE71B1-5F16-B372-5252-3B400FC8FFEC}"/>
              </a:ext>
            </a:extLst>
          </p:cNvPr>
          <p:cNvSpPr txBox="1"/>
          <p:nvPr/>
        </p:nvSpPr>
        <p:spPr>
          <a:xfrm>
            <a:off x="6360345" y="3415880"/>
            <a:ext cx="50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0A9379-25F3-445A-BAAD-663F6E3D91B5}"/>
              </a:ext>
            </a:extLst>
          </p:cNvPr>
          <p:cNvGrpSpPr/>
          <p:nvPr/>
        </p:nvGrpSpPr>
        <p:grpSpPr>
          <a:xfrm>
            <a:off x="7420095" y="2618940"/>
            <a:ext cx="1907177" cy="2573383"/>
            <a:chOff x="7420095" y="2618940"/>
            <a:chExt cx="1907177" cy="2573383"/>
          </a:xfrm>
        </p:grpSpPr>
        <p:sp>
          <p:nvSpPr>
            <p:cNvPr id="17" name="Data 16">
              <a:extLst>
                <a:ext uri="{FF2B5EF4-FFF2-40B4-BE49-F238E27FC236}">
                  <a16:creationId xmlns:a16="http://schemas.microsoft.com/office/drawing/2014/main" id="{58A4CD61-5C8C-4028-04F1-8D644738B4EC}"/>
                </a:ext>
              </a:extLst>
            </p:cNvPr>
            <p:cNvSpPr/>
            <p:nvPr/>
          </p:nvSpPr>
          <p:spPr>
            <a:xfrm rot="16200000" flipH="1">
              <a:off x="7086992" y="2952043"/>
              <a:ext cx="2573383" cy="1907177"/>
            </a:xfrm>
            <a:prstGeom prst="flowChartInputOutput">
              <a:avLst/>
            </a:prstGeom>
            <a:solidFill>
              <a:schemeClr val="bg1"/>
            </a:solidFill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ED97CC-0E96-C0E4-C503-98DED5194908}"/>
                </a:ext>
              </a:extLst>
            </p:cNvPr>
            <p:cNvGrpSpPr/>
            <p:nvPr/>
          </p:nvGrpSpPr>
          <p:grpSpPr>
            <a:xfrm>
              <a:off x="8045401" y="3162770"/>
              <a:ext cx="589302" cy="1378242"/>
              <a:chOff x="7857633" y="3540889"/>
              <a:chExt cx="589302" cy="137824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E81274F-D5FB-24DA-C4EC-E00C00C0AA70}"/>
                  </a:ext>
                </a:extLst>
              </p:cNvPr>
              <p:cNvGrpSpPr/>
              <p:nvPr/>
            </p:nvGrpSpPr>
            <p:grpSpPr>
              <a:xfrm>
                <a:off x="7857633" y="3540889"/>
                <a:ext cx="589302" cy="1378242"/>
                <a:chOff x="2802888" y="2907051"/>
                <a:chExt cx="589302" cy="1378242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5CDD0CE-7BF8-B678-FE6E-7DC05BF28966}"/>
                    </a:ext>
                  </a:extLst>
                </p:cNvPr>
                <p:cNvSpPr/>
                <p:nvPr/>
              </p:nvSpPr>
              <p:spPr>
                <a:xfrm>
                  <a:off x="2802888" y="3557384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4C9451F-7A9F-0A36-09F2-8067F8E7779A}"/>
                    </a:ext>
                  </a:extLst>
                </p:cNvPr>
                <p:cNvSpPr/>
                <p:nvPr/>
              </p:nvSpPr>
              <p:spPr>
                <a:xfrm>
                  <a:off x="3179956" y="4094793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D0FA66-D35E-37B3-2653-007AB3688E19}"/>
                    </a:ext>
                  </a:extLst>
                </p:cNvPr>
                <p:cNvSpPr/>
                <p:nvPr/>
              </p:nvSpPr>
              <p:spPr>
                <a:xfrm>
                  <a:off x="3183183" y="2907051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9A785D-6DCE-3D11-A080-9077DC5A0115}"/>
                  </a:ext>
                </a:extLst>
              </p:cNvPr>
              <p:cNvCxnSpPr>
                <a:stCxn id="19" idx="5"/>
                <a:endCxn id="20" idx="1"/>
              </p:cNvCxnSpPr>
              <p:nvPr/>
            </p:nvCxnSpPr>
            <p:spPr>
              <a:xfrm>
                <a:off x="8036032" y="4353824"/>
                <a:ext cx="229277" cy="402705"/>
              </a:xfrm>
              <a:prstGeom prst="straightConnector1">
                <a:avLst/>
              </a:prstGeom>
              <a:ln w="38100">
                <a:solidFill>
                  <a:srgbClr val="80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9114C5A-06BE-90D8-18C4-A932F21910B5}"/>
                  </a:ext>
                </a:extLst>
              </p:cNvPr>
              <p:cNvCxnSpPr>
                <a:cxnSpLocks/>
                <a:endCxn id="19" idx="7"/>
              </p:cNvCxnSpPr>
              <p:nvPr/>
            </p:nvCxnSpPr>
            <p:spPr>
              <a:xfrm flipH="1">
                <a:off x="8036032" y="3691335"/>
                <a:ext cx="239596" cy="527785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47DFD34-0397-3D31-07B7-34C71EB4B7F4}"/>
              </a:ext>
            </a:extLst>
          </p:cNvPr>
          <p:cNvSpPr txBox="1"/>
          <p:nvPr/>
        </p:nvSpPr>
        <p:spPr>
          <a:xfrm>
            <a:off x="8036295" y="4049540"/>
            <a:ext cx="50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52D80A0-8814-AF80-B7F4-0D6F17610046}"/>
              </a:ext>
            </a:extLst>
          </p:cNvPr>
          <p:cNvGrpSpPr/>
          <p:nvPr/>
        </p:nvGrpSpPr>
        <p:grpSpPr>
          <a:xfrm>
            <a:off x="1468893" y="2814883"/>
            <a:ext cx="2743200" cy="2377440"/>
            <a:chOff x="1483972" y="2977655"/>
            <a:chExt cx="2743200" cy="237744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EBB0F96-CBA2-B751-73B2-997510858270}"/>
                </a:ext>
              </a:extLst>
            </p:cNvPr>
            <p:cNvSpPr/>
            <p:nvPr/>
          </p:nvSpPr>
          <p:spPr>
            <a:xfrm>
              <a:off x="1483972" y="2977655"/>
              <a:ext cx="2743200" cy="2377440"/>
            </a:xfrm>
            <a:prstGeom prst="rec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265CD40-2038-B73F-7562-FDB79351FEA5}"/>
                </a:ext>
              </a:extLst>
            </p:cNvPr>
            <p:cNvGrpSpPr/>
            <p:nvPr/>
          </p:nvGrpSpPr>
          <p:grpSpPr>
            <a:xfrm>
              <a:off x="2173528" y="3333750"/>
              <a:ext cx="1364089" cy="1665250"/>
              <a:chOff x="2182156" y="3333750"/>
              <a:chExt cx="1364089" cy="166525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DDB1B8E-04E9-97F7-6883-CD07B4B77F32}"/>
                  </a:ext>
                </a:extLst>
              </p:cNvPr>
              <p:cNvSpPr/>
              <p:nvPr/>
            </p:nvSpPr>
            <p:spPr>
              <a:xfrm>
                <a:off x="2585272" y="40782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F9C525E-8932-590F-2A9E-8835CFAF2F2C}"/>
                  </a:ext>
                </a:extLst>
              </p:cNvPr>
              <p:cNvSpPr/>
              <p:nvPr/>
            </p:nvSpPr>
            <p:spPr>
              <a:xfrm>
                <a:off x="3257257" y="480850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A44D791-1CEC-FA44-563B-3725E564B2B4}"/>
                  </a:ext>
                </a:extLst>
              </p:cNvPr>
              <p:cNvSpPr/>
              <p:nvPr/>
            </p:nvSpPr>
            <p:spPr>
              <a:xfrm>
                <a:off x="3255024" y="333375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EF73030-DEFC-93DD-CE9B-0C2BFE9FECFD}"/>
                  </a:ext>
                </a:extLst>
              </p:cNvPr>
              <p:cNvCxnSpPr>
                <a:cxnSpLocks/>
                <a:stCxn id="79" idx="3"/>
                <a:endCxn id="77" idx="7"/>
              </p:cNvCxnSpPr>
              <p:nvPr/>
            </p:nvCxnSpPr>
            <p:spPr>
              <a:xfrm flipH="1">
                <a:off x="2763671" y="3496352"/>
                <a:ext cx="521961" cy="609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4AC4948-93AE-D565-2714-CE31B8A2CF4B}"/>
                  </a:ext>
                </a:extLst>
              </p:cNvPr>
              <p:cNvCxnSpPr>
                <a:cxnSpLocks/>
                <a:stCxn id="77" idx="5"/>
                <a:endCxn id="78" idx="1"/>
              </p:cNvCxnSpPr>
              <p:nvPr/>
            </p:nvCxnSpPr>
            <p:spPr>
              <a:xfrm>
                <a:off x="2763671" y="4240812"/>
                <a:ext cx="524194" cy="59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7BA4E47-5294-A0C1-4064-8A47070A2670}"/>
                  </a:ext>
                </a:extLst>
              </p:cNvPr>
              <p:cNvCxnSpPr>
                <a:cxnSpLocks/>
                <a:stCxn id="78" idx="1"/>
                <a:endCxn id="79" idx="4"/>
              </p:cNvCxnSpPr>
              <p:nvPr/>
            </p:nvCxnSpPr>
            <p:spPr>
              <a:xfrm flipV="1">
                <a:off x="3287865" y="3524250"/>
                <a:ext cx="71663" cy="13121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68DA84-12C1-48B5-9193-B28931D9B384}"/>
                  </a:ext>
                </a:extLst>
              </p:cNvPr>
              <p:cNvSpPr txBox="1"/>
              <p:nvPr/>
            </p:nvSpPr>
            <p:spPr>
              <a:xfrm>
                <a:off x="2637869" y="3618787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CE518CA-6DFF-11C5-AE6F-E7D0B76E15CE}"/>
                  </a:ext>
                </a:extLst>
              </p:cNvPr>
              <p:cNvSpPr txBox="1"/>
              <p:nvPr/>
            </p:nvSpPr>
            <p:spPr>
              <a:xfrm>
                <a:off x="2588883" y="4352691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1C87E72-23C4-36BC-FC47-249FB828D6EF}"/>
                  </a:ext>
                </a:extLst>
              </p:cNvPr>
              <p:cNvSpPr txBox="1"/>
              <p:nvPr/>
            </p:nvSpPr>
            <p:spPr>
              <a:xfrm>
                <a:off x="3040334" y="4058424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1CC0BE0-500F-3ACB-6C18-08EAF97D2155}"/>
                  </a:ext>
                </a:extLst>
              </p:cNvPr>
              <p:cNvCxnSpPr>
                <a:cxnSpLocks/>
                <a:stCxn id="78" idx="2"/>
                <a:endCxn id="122" idx="6"/>
              </p:cNvCxnSpPr>
              <p:nvPr/>
            </p:nvCxnSpPr>
            <p:spPr>
              <a:xfrm flipH="1" flipV="1">
                <a:off x="2391163" y="4895479"/>
                <a:ext cx="866094" cy="8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7D9DB6B-0C73-8AB6-3B46-814C600608F7}"/>
                  </a:ext>
                </a:extLst>
              </p:cNvPr>
              <p:cNvSpPr/>
              <p:nvPr/>
            </p:nvSpPr>
            <p:spPr>
              <a:xfrm>
                <a:off x="2182156" y="4800229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4AC9337-9021-2BCB-40C4-90FD38F7E22C}"/>
              </a:ext>
            </a:extLst>
          </p:cNvPr>
          <p:cNvCxnSpPr/>
          <p:nvPr/>
        </p:nvCxnSpPr>
        <p:spPr>
          <a:xfrm>
            <a:off x="4842024" y="1763343"/>
            <a:ext cx="0" cy="39006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25D6686-38AC-59E6-EDC8-47EC825E8EAE}"/>
              </a:ext>
            </a:extLst>
          </p:cNvPr>
          <p:cNvSpPr/>
          <p:nvPr/>
        </p:nvSpPr>
        <p:spPr>
          <a:xfrm>
            <a:off x="6198282" y="4522905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82BA56B-81B2-A057-039E-E5D9132F00D9}"/>
              </a:ext>
            </a:extLst>
          </p:cNvPr>
          <p:cNvSpPr/>
          <p:nvPr/>
        </p:nvSpPr>
        <p:spPr>
          <a:xfrm>
            <a:off x="7763521" y="4579613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CAB517-92AC-14B3-AEB7-59AADF1DAD2C}"/>
              </a:ext>
            </a:extLst>
          </p:cNvPr>
          <p:cNvGrpSpPr/>
          <p:nvPr/>
        </p:nvGrpSpPr>
        <p:grpSpPr>
          <a:xfrm>
            <a:off x="9028025" y="2614131"/>
            <a:ext cx="1907177" cy="2573383"/>
            <a:chOff x="9028025" y="2614131"/>
            <a:chExt cx="1907177" cy="2573383"/>
          </a:xfrm>
        </p:grpSpPr>
        <p:sp>
          <p:nvSpPr>
            <p:cNvPr id="24" name="Data 23">
              <a:extLst>
                <a:ext uri="{FF2B5EF4-FFF2-40B4-BE49-F238E27FC236}">
                  <a16:creationId xmlns:a16="http://schemas.microsoft.com/office/drawing/2014/main" id="{9A81EA48-195C-9E30-9215-4191162856E1}"/>
                </a:ext>
              </a:extLst>
            </p:cNvPr>
            <p:cNvSpPr/>
            <p:nvPr/>
          </p:nvSpPr>
          <p:spPr>
            <a:xfrm rot="16200000" flipH="1">
              <a:off x="8694922" y="2947234"/>
              <a:ext cx="2573383" cy="1907177"/>
            </a:xfrm>
            <a:prstGeom prst="flowChartInputOutput">
              <a:avLst/>
            </a:prstGeom>
            <a:solidFill>
              <a:schemeClr val="bg1"/>
            </a:solidFill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5AD852-B27A-840E-D7BE-F92DA548143F}"/>
                </a:ext>
              </a:extLst>
            </p:cNvPr>
            <p:cNvGrpSpPr/>
            <p:nvPr/>
          </p:nvGrpSpPr>
          <p:grpSpPr>
            <a:xfrm>
              <a:off x="9485714" y="3139494"/>
              <a:ext cx="930152" cy="1646546"/>
              <a:chOff x="9485714" y="3139494"/>
              <a:chExt cx="930152" cy="164654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666EE8F-12D1-F33C-1BB0-EBA8E6B0AA34}"/>
                  </a:ext>
                </a:extLst>
              </p:cNvPr>
              <p:cNvCxnSpPr>
                <a:stCxn id="26" idx="4"/>
                <a:endCxn id="27" idx="1"/>
              </p:cNvCxnSpPr>
              <p:nvPr/>
            </p:nvCxnSpPr>
            <p:spPr>
              <a:xfrm>
                <a:off x="9957667" y="4003604"/>
                <a:ext cx="230904" cy="338141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A28A58-F22E-9346-6237-CDBEB62A0464}"/>
                  </a:ext>
                </a:extLst>
              </p:cNvPr>
              <p:cNvCxnSpPr>
                <a:cxnSpLocks/>
                <a:stCxn id="27" idx="2"/>
                <a:endCxn id="28" idx="6"/>
              </p:cNvCxnSpPr>
              <p:nvPr/>
            </p:nvCxnSpPr>
            <p:spPr>
              <a:xfrm flipH="1">
                <a:off x="9694721" y="4409097"/>
                <a:ext cx="463242" cy="236631"/>
              </a:xfrm>
              <a:prstGeom prst="straightConnector1">
                <a:avLst/>
              </a:prstGeom>
              <a:ln w="38100">
                <a:solidFill>
                  <a:srgbClr val="80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288C9E-A298-7995-35F1-1F89B8D876F7}"/>
                  </a:ext>
                </a:extLst>
              </p:cNvPr>
              <p:cNvSpPr txBox="1"/>
              <p:nvPr/>
            </p:nvSpPr>
            <p:spPr>
              <a:xfrm>
                <a:off x="9909955" y="4478263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90C9C6-BAC2-71EB-BD1E-E8A8CD773B79}"/>
                  </a:ext>
                </a:extLst>
              </p:cNvPr>
              <p:cNvGrpSpPr/>
              <p:nvPr/>
            </p:nvGrpSpPr>
            <p:grpSpPr>
              <a:xfrm>
                <a:off x="9485714" y="3813104"/>
                <a:ext cx="881256" cy="927874"/>
                <a:chOff x="2205933" y="3584667"/>
                <a:chExt cx="881256" cy="92787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CF8CC78-523E-93BE-31F4-8D823896AEB0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64AE76-9541-1309-C7C6-282A88389DE9}"/>
                    </a:ext>
                  </a:extLst>
                </p:cNvPr>
                <p:cNvSpPr/>
                <p:nvPr/>
              </p:nvSpPr>
              <p:spPr>
                <a:xfrm>
                  <a:off x="2878182" y="4085410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74E7CFD-549C-09FD-25DC-0350A0D43715}"/>
                    </a:ext>
                  </a:extLst>
                </p:cNvPr>
                <p:cNvSpPr/>
                <p:nvPr/>
              </p:nvSpPr>
              <p:spPr>
                <a:xfrm>
                  <a:off x="2205933" y="4322041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1398510-BE53-E195-576A-8F6CF4783D9A}"/>
                  </a:ext>
                </a:extLst>
              </p:cNvPr>
              <p:cNvSpPr/>
              <p:nvPr/>
            </p:nvSpPr>
            <p:spPr>
              <a:xfrm>
                <a:off x="10122679" y="3139494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AE1EB47-CA6E-CFB7-B5E7-71BF7E97F01F}"/>
              </a:ext>
            </a:extLst>
          </p:cNvPr>
          <p:cNvGrpSpPr/>
          <p:nvPr/>
        </p:nvGrpSpPr>
        <p:grpSpPr>
          <a:xfrm>
            <a:off x="9548850" y="4945821"/>
            <a:ext cx="2318358" cy="1398219"/>
            <a:chOff x="9013875" y="898459"/>
            <a:chExt cx="2318358" cy="139821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E3468A5-1116-F3BA-7913-BEFAAFE4381A}"/>
                </a:ext>
              </a:extLst>
            </p:cNvPr>
            <p:cNvSpPr/>
            <p:nvPr/>
          </p:nvSpPr>
          <p:spPr>
            <a:xfrm>
              <a:off x="9013875" y="898459"/>
              <a:ext cx="2318358" cy="13982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23347407-9511-A91A-D202-A968E6DFB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1878538"/>
              <a:ext cx="2002219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19D84E6-8615-A854-08FC-4FCFC7655F7B}"/>
                </a:ext>
              </a:extLst>
            </p:cNvPr>
            <p:cNvSpPr txBox="1"/>
            <p:nvPr/>
          </p:nvSpPr>
          <p:spPr>
            <a:xfrm>
              <a:off x="9595335" y="1797595"/>
              <a:ext cx="1238568" cy="160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Edge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BBFC9E9-2BDA-02FB-527B-15A4ADFC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2148935"/>
              <a:ext cx="2002219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DB19F7B-9F80-AE23-8F1A-2E75365CF606}"/>
                </a:ext>
              </a:extLst>
            </p:cNvPr>
            <p:cNvSpPr txBox="1"/>
            <p:nvPr/>
          </p:nvSpPr>
          <p:spPr>
            <a:xfrm>
              <a:off x="9595334" y="2076280"/>
              <a:ext cx="1238569" cy="1672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Edge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7F71FF2E-1E58-6F78-EE3A-8E2AB7F46B14}"/>
                </a:ext>
              </a:extLst>
            </p:cNvPr>
            <p:cNvGrpSpPr/>
            <p:nvPr/>
          </p:nvGrpSpPr>
          <p:grpSpPr>
            <a:xfrm>
              <a:off x="9245468" y="1496273"/>
              <a:ext cx="1588435" cy="190500"/>
              <a:chOff x="9245468" y="1506821"/>
              <a:chExt cx="1588435" cy="19050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E95EFF1-1BA5-0003-8562-4924EF8BC55A}"/>
                  </a:ext>
                </a:extLst>
              </p:cNvPr>
              <p:cNvSpPr/>
              <p:nvPr/>
            </p:nvSpPr>
            <p:spPr>
              <a:xfrm>
                <a:off x="9245468" y="1506821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C9170CDA-09EA-65BB-AD28-8E54661E2456}"/>
                  </a:ext>
                </a:extLst>
              </p:cNvPr>
              <p:cNvSpPr txBox="1"/>
              <p:nvPr/>
            </p:nvSpPr>
            <p:spPr>
              <a:xfrm>
                <a:off x="9595335" y="1539751"/>
                <a:ext cx="1238568" cy="149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Node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B3F78AA-226F-D6F4-C630-CA8BEB08613E}"/>
                </a:ext>
              </a:extLst>
            </p:cNvPr>
            <p:cNvGrpSpPr/>
            <p:nvPr/>
          </p:nvGrpSpPr>
          <p:grpSpPr>
            <a:xfrm>
              <a:off x="9245468" y="1219254"/>
              <a:ext cx="1588435" cy="190500"/>
              <a:chOff x="9245468" y="1158692"/>
              <a:chExt cx="1588435" cy="1905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B7A253-33BA-D87B-36D8-5DC7485524DE}"/>
                  </a:ext>
                </a:extLst>
              </p:cNvPr>
              <p:cNvSpPr/>
              <p:nvPr/>
            </p:nvSpPr>
            <p:spPr>
              <a:xfrm>
                <a:off x="9245468" y="1158692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55EDEB1-B439-891E-AE7F-765394B91EA4}"/>
                  </a:ext>
                </a:extLst>
              </p:cNvPr>
              <p:cNvSpPr txBox="1"/>
              <p:nvPr/>
            </p:nvSpPr>
            <p:spPr>
              <a:xfrm>
                <a:off x="9595334" y="1175180"/>
                <a:ext cx="1238569" cy="166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Unreachable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753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18B4047-32C6-DE0D-6EAF-DDD57B8BC841}"/>
              </a:ext>
            </a:extLst>
          </p:cNvPr>
          <p:cNvGrpSpPr/>
          <p:nvPr/>
        </p:nvGrpSpPr>
        <p:grpSpPr>
          <a:xfrm>
            <a:off x="5038819" y="954733"/>
            <a:ext cx="5710920" cy="651718"/>
            <a:chOff x="6245358" y="2277397"/>
            <a:chExt cx="5710920" cy="651718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D053C7BC-38C3-F381-D5A7-83DDE35DA918}"/>
                </a:ext>
              </a:extLst>
            </p:cNvPr>
            <p:cNvSpPr/>
            <p:nvPr/>
          </p:nvSpPr>
          <p:spPr>
            <a:xfrm>
              <a:off x="6245358" y="2277397"/>
              <a:ext cx="5710920" cy="651718"/>
            </a:xfrm>
            <a:prstGeom prst="rightArrow">
              <a:avLst/>
            </a:prstGeom>
            <a:solidFill>
              <a:srgbClr val="F6C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7E30D9-5C9A-89B7-127F-F607D32812AB}"/>
                </a:ext>
              </a:extLst>
            </p:cNvPr>
            <p:cNvSpPr txBox="1"/>
            <p:nvPr/>
          </p:nvSpPr>
          <p:spPr>
            <a:xfrm>
              <a:off x="6245358" y="2418590"/>
              <a:ext cx="71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Data 10">
            <a:extLst>
              <a:ext uri="{FF2B5EF4-FFF2-40B4-BE49-F238E27FC236}">
                <a16:creationId xmlns:a16="http://schemas.microsoft.com/office/drawing/2014/main" id="{0FBA87C9-6D5F-6651-0647-EE775616C4AC}"/>
              </a:ext>
            </a:extLst>
          </p:cNvPr>
          <p:cNvSpPr/>
          <p:nvPr/>
        </p:nvSpPr>
        <p:spPr>
          <a:xfrm rot="16200000" flipH="1">
            <a:off x="5045925" y="1652633"/>
            <a:ext cx="2573383" cy="1907177"/>
          </a:xfrm>
          <a:prstGeom prst="flowChartInputOutput">
            <a:avLst/>
          </a:prstGeom>
          <a:solidFill>
            <a:schemeClr val="bg1"/>
          </a:solidFill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36FA7-886D-85B7-E0EE-1376F318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AD6DE-41F7-1D42-D254-8FEAB571AF80}"/>
              </a:ext>
            </a:extLst>
          </p:cNvPr>
          <p:cNvSpPr txBox="1"/>
          <p:nvPr/>
        </p:nvSpPr>
        <p:spPr>
          <a:xfrm>
            <a:off x="389985" y="63621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Random Walk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64E2-CEE6-8178-32C9-C8807102C250}"/>
              </a:ext>
            </a:extLst>
          </p:cNvPr>
          <p:cNvSpPr txBox="1"/>
          <p:nvPr/>
        </p:nvSpPr>
        <p:spPr>
          <a:xfrm>
            <a:off x="5957678" y="63621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536669-5D91-E887-49D4-75D519ABEA45}"/>
              </a:ext>
            </a:extLst>
          </p:cNvPr>
          <p:cNvCxnSpPr>
            <a:cxnSpLocks/>
            <a:stCxn id="15" idx="3"/>
            <a:endCxn id="13" idx="7"/>
          </p:cNvCxnSpPr>
          <p:nvPr/>
        </p:nvCxnSpPr>
        <p:spPr>
          <a:xfrm flipH="1">
            <a:off x="6071179" y="2094242"/>
            <a:ext cx="291992" cy="470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D6BCF8-0F10-8B68-628A-6AC126D9AA61}"/>
              </a:ext>
            </a:extLst>
          </p:cNvPr>
          <p:cNvGrpSpPr/>
          <p:nvPr/>
        </p:nvGrpSpPr>
        <p:grpSpPr>
          <a:xfrm>
            <a:off x="5892780" y="1931640"/>
            <a:ext cx="838550" cy="1212736"/>
            <a:chOff x="2573382" y="2979422"/>
            <a:chExt cx="838550" cy="12127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C8E057-99D0-74EF-C1DD-A6D0CB637718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685D11-C24E-87CC-8C80-FE8F0CE72DBD}"/>
                </a:ext>
              </a:extLst>
            </p:cNvPr>
            <p:cNvSpPr/>
            <p:nvPr/>
          </p:nvSpPr>
          <p:spPr>
            <a:xfrm>
              <a:off x="3202925" y="4001658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BD337D-2D28-10B1-03C0-AAF6F7EEC80D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B1EEA3-994E-2939-8608-137329A08594}"/>
              </a:ext>
            </a:extLst>
          </p:cNvPr>
          <p:cNvCxnSpPr>
            <a:cxnSpLocks/>
            <a:stCxn id="14" idx="7"/>
            <a:endCxn id="15" idx="4"/>
          </p:cNvCxnSpPr>
          <p:nvPr/>
        </p:nvCxnSpPr>
        <p:spPr>
          <a:xfrm flipH="1" flipV="1">
            <a:off x="6437067" y="2122140"/>
            <a:ext cx="263655" cy="85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12B268-58B2-6A89-5ED2-45945C6501B3}"/>
                  </a:ext>
                </a:extLst>
              </p:cNvPr>
              <p:cNvSpPr txBox="1"/>
              <p:nvPr/>
            </p:nvSpPr>
            <p:spPr>
              <a:xfrm>
                <a:off x="5038819" y="246772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12B268-58B2-6A89-5ED2-45945C65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819" y="2467722"/>
                <a:ext cx="243656" cy="276999"/>
              </a:xfrm>
              <a:prstGeom prst="rect">
                <a:avLst/>
              </a:prstGeom>
              <a:blipFill>
                <a:blip r:embed="rId3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AC8C72-ABF9-54AA-2046-9BB2E08145CD}"/>
                  </a:ext>
                </a:extLst>
              </p:cNvPr>
              <p:cNvSpPr txBox="1"/>
              <p:nvPr/>
            </p:nvSpPr>
            <p:spPr>
              <a:xfrm>
                <a:off x="10667623" y="246772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AC8C72-ABF9-54AA-2046-9BB2E0814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23" y="2467722"/>
                <a:ext cx="243656" cy="276999"/>
              </a:xfrm>
              <a:prstGeom prst="rect">
                <a:avLst/>
              </a:prstGeom>
              <a:blipFill>
                <a:blip r:embed="rId4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CBEE71B1-5F16-B372-5252-3B400FC8FFEC}"/>
              </a:ext>
            </a:extLst>
          </p:cNvPr>
          <p:cNvSpPr txBox="1"/>
          <p:nvPr/>
        </p:nvSpPr>
        <p:spPr>
          <a:xfrm>
            <a:off x="5927208" y="2116470"/>
            <a:ext cx="50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0A9379-25F3-445A-BAAD-663F6E3D91B5}"/>
              </a:ext>
            </a:extLst>
          </p:cNvPr>
          <p:cNvGrpSpPr/>
          <p:nvPr/>
        </p:nvGrpSpPr>
        <p:grpSpPr>
          <a:xfrm>
            <a:off x="6986958" y="1319530"/>
            <a:ext cx="1907177" cy="2573383"/>
            <a:chOff x="7420095" y="2618940"/>
            <a:chExt cx="1907177" cy="2573383"/>
          </a:xfrm>
        </p:grpSpPr>
        <p:sp>
          <p:nvSpPr>
            <p:cNvPr id="17" name="Data 16">
              <a:extLst>
                <a:ext uri="{FF2B5EF4-FFF2-40B4-BE49-F238E27FC236}">
                  <a16:creationId xmlns:a16="http://schemas.microsoft.com/office/drawing/2014/main" id="{58A4CD61-5C8C-4028-04F1-8D644738B4EC}"/>
                </a:ext>
              </a:extLst>
            </p:cNvPr>
            <p:cNvSpPr/>
            <p:nvPr/>
          </p:nvSpPr>
          <p:spPr>
            <a:xfrm rot="16200000" flipH="1">
              <a:off x="7086992" y="2952043"/>
              <a:ext cx="2573383" cy="1907177"/>
            </a:xfrm>
            <a:prstGeom prst="flowChartInputOutput">
              <a:avLst/>
            </a:prstGeom>
            <a:solidFill>
              <a:schemeClr val="bg1"/>
            </a:solidFill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ED97CC-0E96-C0E4-C503-98DED5194908}"/>
                </a:ext>
              </a:extLst>
            </p:cNvPr>
            <p:cNvGrpSpPr/>
            <p:nvPr/>
          </p:nvGrpSpPr>
          <p:grpSpPr>
            <a:xfrm>
              <a:off x="8045401" y="3162770"/>
              <a:ext cx="589302" cy="1378242"/>
              <a:chOff x="7857633" y="3540889"/>
              <a:chExt cx="589302" cy="137824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E81274F-D5FB-24DA-C4EC-E00C00C0AA70}"/>
                  </a:ext>
                </a:extLst>
              </p:cNvPr>
              <p:cNvGrpSpPr/>
              <p:nvPr/>
            </p:nvGrpSpPr>
            <p:grpSpPr>
              <a:xfrm>
                <a:off x="7857633" y="3540889"/>
                <a:ext cx="589302" cy="1378242"/>
                <a:chOff x="2802888" y="2907051"/>
                <a:chExt cx="589302" cy="1378242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5CDD0CE-7BF8-B678-FE6E-7DC05BF28966}"/>
                    </a:ext>
                  </a:extLst>
                </p:cNvPr>
                <p:cNvSpPr/>
                <p:nvPr/>
              </p:nvSpPr>
              <p:spPr>
                <a:xfrm>
                  <a:off x="2802888" y="3557384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4C9451F-7A9F-0A36-09F2-8067F8E7779A}"/>
                    </a:ext>
                  </a:extLst>
                </p:cNvPr>
                <p:cNvSpPr/>
                <p:nvPr/>
              </p:nvSpPr>
              <p:spPr>
                <a:xfrm>
                  <a:off x="3179956" y="4094793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D0FA66-D35E-37B3-2653-007AB3688E19}"/>
                    </a:ext>
                  </a:extLst>
                </p:cNvPr>
                <p:cNvSpPr/>
                <p:nvPr/>
              </p:nvSpPr>
              <p:spPr>
                <a:xfrm>
                  <a:off x="3183183" y="2907051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9A785D-6DCE-3D11-A080-9077DC5A0115}"/>
                  </a:ext>
                </a:extLst>
              </p:cNvPr>
              <p:cNvCxnSpPr>
                <a:stCxn id="19" idx="5"/>
                <a:endCxn id="20" idx="1"/>
              </p:cNvCxnSpPr>
              <p:nvPr/>
            </p:nvCxnSpPr>
            <p:spPr>
              <a:xfrm>
                <a:off x="8036032" y="4353824"/>
                <a:ext cx="229277" cy="402705"/>
              </a:xfrm>
              <a:prstGeom prst="straightConnector1">
                <a:avLst/>
              </a:prstGeom>
              <a:ln w="38100">
                <a:solidFill>
                  <a:srgbClr val="80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9114C5A-06BE-90D8-18C4-A932F21910B5}"/>
                  </a:ext>
                </a:extLst>
              </p:cNvPr>
              <p:cNvCxnSpPr>
                <a:cxnSpLocks/>
                <a:endCxn id="19" idx="7"/>
              </p:cNvCxnSpPr>
              <p:nvPr/>
            </p:nvCxnSpPr>
            <p:spPr>
              <a:xfrm flipH="1">
                <a:off x="8036032" y="3691335"/>
                <a:ext cx="239596" cy="527785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47DFD34-0397-3D31-07B7-34C71EB4B7F4}"/>
              </a:ext>
            </a:extLst>
          </p:cNvPr>
          <p:cNvSpPr txBox="1"/>
          <p:nvPr/>
        </p:nvSpPr>
        <p:spPr>
          <a:xfrm>
            <a:off x="7603158" y="2750130"/>
            <a:ext cx="50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52D80A0-8814-AF80-B7F4-0D6F17610046}"/>
              </a:ext>
            </a:extLst>
          </p:cNvPr>
          <p:cNvGrpSpPr/>
          <p:nvPr/>
        </p:nvGrpSpPr>
        <p:grpSpPr>
          <a:xfrm>
            <a:off x="1035756" y="1515473"/>
            <a:ext cx="2743200" cy="2377440"/>
            <a:chOff x="1483972" y="2977655"/>
            <a:chExt cx="2743200" cy="237744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EBB0F96-CBA2-B751-73B2-997510858270}"/>
                </a:ext>
              </a:extLst>
            </p:cNvPr>
            <p:cNvSpPr/>
            <p:nvPr/>
          </p:nvSpPr>
          <p:spPr>
            <a:xfrm>
              <a:off x="1483972" y="2977655"/>
              <a:ext cx="2743200" cy="2377440"/>
            </a:xfrm>
            <a:prstGeom prst="rec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265CD40-2038-B73F-7562-FDB79351FEA5}"/>
                </a:ext>
              </a:extLst>
            </p:cNvPr>
            <p:cNvGrpSpPr/>
            <p:nvPr/>
          </p:nvGrpSpPr>
          <p:grpSpPr>
            <a:xfrm>
              <a:off x="2173528" y="3333750"/>
              <a:ext cx="1364089" cy="1665250"/>
              <a:chOff x="2182156" y="3333750"/>
              <a:chExt cx="1364089" cy="166525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DDB1B8E-04E9-97F7-6883-CD07B4B77F32}"/>
                  </a:ext>
                </a:extLst>
              </p:cNvPr>
              <p:cNvSpPr/>
              <p:nvPr/>
            </p:nvSpPr>
            <p:spPr>
              <a:xfrm>
                <a:off x="2585272" y="40782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F9C525E-8932-590F-2A9E-8835CFAF2F2C}"/>
                  </a:ext>
                </a:extLst>
              </p:cNvPr>
              <p:cNvSpPr/>
              <p:nvPr/>
            </p:nvSpPr>
            <p:spPr>
              <a:xfrm>
                <a:off x="3257257" y="480850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A44D791-1CEC-FA44-563B-3725E564B2B4}"/>
                  </a:ext>
                </a:extLst>
              </p:cNvPr>
              <p:cNvSpPr/>
              <p:nvPr/>
            </p:nvSpPr>
            <p:spPr>
              <a:xfrm>
                <a:off x="3255024" y="333375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EF73030-DEFC-93DD-CE9B-0C2BFE9FECFD}"/>
                  </a:ext>
                </a:extLst>
              </p:cNvPr>
              <p:cNvCxnSpPr>
                <a:cxnSpLocks/>
                <a:stCxn id="79" idx="3"/>
                <a:endCxn id="77" idx="7"/>
              </p:cNvCxnSpPr>
              <p:nvPr/>
            </p:nvCxnSpPr>
            <p:spPr>
              <a:xfrm flipH="1">
                <a:off x="2763671" y="3496352"/>
                <a:ext cx="521961" cy="609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4AC4948-93AE-D565-2714-CE31B8A2CF4B}"/>
                  </a:ext>
                </a:extLst>
              </p:cNvPr>
              <p:cNvCxnSpPr>
                <a:cxnSpLocks/>
                <a:stCxn id="77" idx="5"/>
                <a:endCxn id="78" idx="1"/>
              </p:cNvCxnSpPr>
              <p:nvPr/>
            </p:nvCxnSpPr>
            <p:spPr>
              <a:xfrm>
                <a:off x="2763671" y="4240812"/>
                <a:ext cx="524194" cy="59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7BA4E47-5294-A0C1-4064-8A47070A2670}"/>
                  </a:ext>
                </a:extLst>
              </p:cNvPr>
              <p:cNvCxnSpPr>
                <a:cxnSpLocks/>
                <a:stCxn id="78" idx="1"/>
                <a:endCxn id="79" idx="4"/>
              </p:cNvCxnSpPr>
              <p:nvPr/>
            </p:nvCxnSpPr>
            <p:spPr>
              <a:xfrm flipV="1">
                <a:off x="3287865" y="3524250"/>
                <a:ext cx="71663" cy="13121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68DA84-12C1-48B5-9193-B28931D9B384}"/>
                  </a:ext>
                </a:extLst>
              </p:cNvPr>
              <p:cNvSpPr txBox="1"/>
              <p:nvPr/>
            </p:nvSpPr>
            <p:spPr>
              <a:xfrm>
                <a:off x="2637869" y="3618787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CE518CA-6DFF-11C5-AE6F-E7D0B76E15CE}"/>
                  </a:ext>
                </a:extLst>
              </p:cNvPr>
              <p:cNvSpPr txBox="1"/>
              <p:nvPr/>
            </p:nvSpPr>
            <p:spPr>
              <a:xfrm>
                <a:off x="2588883" y="4352691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1C87E72-23C4-36BC-FC47-249FB828D6EF}"/>
                  </a:ext>
                </a:extLst>
              </p:cNvPr>
              <p:cNvSpPr txBox="1"/>
              <p:nvPr/>
            </p:nvSpPr>
            <p:spPr>
              <a:xfrm>
                <a:off x="3040334" y="4058424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1CC0BE0-500F-3ACB-6C18-08EAF97D2155}"/>
                  </a:ext>
                </a:extLst>
              </p:cNvPr>
              <p:cNvCxnSpPr>
                <a:cxnSpLocks/>
                <a:stCxn id="78" idx="2"/>
                <a:endCxn id="122" idx="6"/>
              </p:cNvCxnSpPr>
              <p:nvPr/>
            </p:nvCxnSpPr>
            <p:spPr>
              <a:xfrm flipH="1" flipV="1">
                <a:off x="2391163" y="4895479"/>
                <a:ext cx="866094" cy="8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7D9DB6B-0C73-8AB6-3B46-814C600608F7}"/>
                  </a:ext>
                </a:extLst>
              </p:cNvPr>
              <p:cNvSpPr/>
              <p:nvPr/>
            </p:nvSpPr>
            <p:spPr>
              <a:xfrm>
                <a:off x="2182156" y="4800229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4AC9337-9021-2BCB-40C4-90FD38F7E22C}"/>
              </a:ext>
            </a:extLst>
          </p:cNvPr>
          <p:cNvCxnSpPr/>
          <p:nvPr/>
        </p:nvCxnSpPr>
        <p:spPr>
          <a:xfrm>
            <a:off x="4408887" y="463933"/>
            <a:ext cx="0" cy="39006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B25D6686-38AC-59E6-EDC8-47EC825E8EAE}"/>
              </a:ext>
            </a:extLst>
          </p:cNvPr>
          <p:cNvSpPr/>
          <p:nvPr/>
        </p:nvSpPr>
        <p:spPr>
          <a:xfrm>
            <a:off x="5765145" y="3223495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82BA56B-81B2-A057-039E-E5D9132F00D9}"/>
              </a:ext>
            </a:extLst>
          </p:cNvPr>
          <p:cNvSpPr/>
          <p:nvPr/>
        </p:nvSpPr>
        <p:spPr>
          <a:xfrm>
            <a:off x="7330384" y="3280203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CAB517-92AC-14B3-AEB7-59AADF1DAD2C}"/>
              </a:ext>
            </a:extLst>
          </p:cNvPr>
          <p:cNvGrpSpPr/>
          <p:nvPr/>
        </p:nvGrpSpPr>
        <p:grpSpPr>
          <a:xfrm>
            <a:off x="8594888" y="1314721"/>
            <a:ext cx="1907177" cy="2573383"/>
            <a:chOff x="9028025" y="2614131"/>
            <a:chExt cx="1907177" cy="2573383"/>
          </a:xfrm>
        </p:grpSpPr>
        <p:sp>
          <p:nvSpPr>
            <p:cNvPr id="24" name="Data 23">
              <a:extLst>
                <a:ext uri="{FF2B5EF4-FFF2-40B4-BE49-F238E27FC236}">
                  <a16:creationId xmlns:a16="http://schemas.microsoft.com/office/drawing/2014/main" id="{9A81EA48-195C-9E30-9215-4191162856E1}"/>
                </a:ext>
              </a:extLst>
            </p:cNvPr>
            <p:cNvSpPr/>
            <p:nvPr/>
          </p:nvSpPr>
          <p:spPr>
            <a:xfrm rot="16200000" flipH="1">
              <a:off x="8694922" y="2947234"/>
              <a:ext cx="2573383" cy="1907177"/>
            </a:xfrm>
            <a:prstGeom prst="flowChartInputOutput">
              <a:avLst/>
            </a:prstGeom>
            <a:solidFill>
              <a:schemeClr val="bg1"/>
            </a:solidFill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5AD852-B27A-840E-D7BE-F92DA548143F}"/>
                </a:ext>
              </a:extLst>
            </p:cNvPr>
            <p:cNvGrpSpPr/>
            <p:nvPr/>
          </p:nvGrpSpPr>
          <p:grpSpPr>
            <a:xfrm>
              <a:off x="9485714" y="3139494"/>
              <a:ext cx="930152" cy="1646546"/>
              <a:chOff x="9485714" y="3139494"/>
              <a:chExt cx="930152" cy="164654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666EE8F-12D1-F33C-1BB0-EBA8E6B0AA34}"/>
                  </a:ext>
                </a:extLst>
              </p:cNvPr>
              <p:cNvCxnSpPr>
                <a:stCxn id="26" idx="4"/>
                <a:endCxn id="27" idx="1"/>
              </p:cNvCxnSpPr>
              <p:nvPr/>
            </p:nvCxnSpPr>
            <p:spPr>
              <a:xfrm>
                <a:off x="9957667" y="4003604"/>
                <a:ext cx="230904" cy="338141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A28A58-F22E-9346-6237-CDBEB62A0464}"/>
                  </a:ext>
                </a:extLst>
              </p:cNvPr>
              <p:cNvCxnSpPr>
                <a:cxnSpLocks/>
                <a:stCxn id="27" idx="2"/>
                <a:endCxn id="28" idx="6"/>
              </p:cNvCxnSpPr>
              <p:nvPr/>
            </p:nvCxnSpPr>
            <p:spPr>
              <a:xfrm flipH="1">
                <a:off x="9694721" y="4409097"/>
                <a:ext cx="463242" cy="236631"/>
              </a:xfrm>
              <a:prstGeom prst="straightConnector1">
                <a:avLst/>
              </a:prstGeom>
              <a:ln w="38100">
                <a:solidFill>
                  <a:srgbClr val="80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288C9E-A298-7995-35F1-1F89B8D876F7}"/>
                  </a:ext>
                </a:extLst>
              </p:cNvPr>
              <p:cNvSpPr txBox="1"/>
              <p:nvPr/>
            </p:nvSpPr>
            <p:spPr>
              <a:xfrm>
                <a:off x="9909955" y="4478263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90C9C6-BAC2-71EB-BD1E-E8A8CD773B79}"/>
                  </a:ext>
                </a:extLst>
              </p:cNvPr>
              <p:cNvGrpSpPr/>
              <p:nvPr/>
            </p:nvGrpSpPr>
            <p:grpSpPr>
              <a:xfrm>
                <a:off x="9485714" y="3813104"/>
                <a:ext cx="881256" cy="927874"/>
                <a:chOff x="2205933" y="3584667"/>
                <a:chExt cx="881256" cy="92787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CF8CC78-523E-93BE-31F4-8D823896AEB0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64AE76-9541-1309-C7C6-282A88389DE9}"/>
                    </a:ext>
                  </a:extLst>
                </p:cNvPr>
                <p:cNvSpPr/>
                <p:nvPr/>
              </p:nvSpPr>
              <p:spPr>
                <a:xfrm>
                  <a:off x="2878182" y="4085410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74E7CFD-549C-09FD-25DC-0350A0D43715}"/>
                    </a:ext>
                  </a:extLst>
                </p:cNvPr>
                <p:cNvSpPr/>
                <p:nvPr/>
              </p:nvSpPr>
              <p:spPr>
                <a:xfrm>
                  <a:off x="2205933" y="4322041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1398510-BE53-E195-576A-8F6CF4783D9A}"/>
                  </a:ext>
                </a:extLst>
              </p:cNvPr>
              <p:cNvSpPr/>
              <p:nvPr/>
            </p:nvSpPr>
            <p:spPr>
              <a:xfrm>
                <a:off x="10122679" y="3139494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AE1EB47-CA6E-CFB7-B5E7-71BF7E97F01F}"/>
              </a:ext>
            </a:extLst>
          </p:cNvPr>
          <p:cNvGrpSpPr/>
          <p:nvPr/>
        </p:nvGrpSpPr>
        <p:grpSpPr>
          <a:xfrm>
            <a:off x="9115713" y="3646411"/>
            <a:ext cx="2318358" cy="1398219"/>
            <a:chOff x="9013875" y="898459"/>
            <a:chExt cx="2318358" cy="139821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E3468A5-1116-F3BA-7913-BEFAAFE4381A}"/>
                </a:ext>
              </a:extLst>
            </p:cNvPr>
            <p:cNvSpPr/>
            <p:nvPr/>
          </p:nvSpPr>
          <p:spPr>
            <a:xfrm>
              <a:off x="9013875" y="898459"/>
              <a:ext cx="2318358" cy="13982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23347407-9511-A91A-D202-A968E6DFB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1878538"/>
              <a:ext cx="2002219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19D84E6-8615-A854-08FC-4FCFC7655F7B}"/>
                </a:ext>
              </a:extLst>
            </p:cNvPr>
            <p:cNvSpPr txBox="1"/>
            <p:nvPr/>
          </p:nvSpPr>
          <p:spPr>
            <a:xfrm>
              <a:off x="9595335" y="1797595"/>
              <a:ext cx="1238568" cy="160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Edge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BBFC9E9-2BDA-02FB-527B-15A4ADFC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2148935"/>
              <a:ext cx="2002219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DB19F7B-9F80-AE23-8F1A-2E75365CF606}"/>
                </a:ext>
              </a:extLst>
            </p:cNvPr>
            <p:cNvSpPr txBox="1"/>
            <p:nvPr/>
          </p:nvSpPr>
          <p:spPr>
            <a:xfrm>
              <a:off x="9595334" y="2076280"/>
              <a:ext cx="1238569" cy="1672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Edge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7F71FF2E-1E58-6F78-EE3A-8E2AB7F46B14}"/>
                </a:ext>
              </a:extLst>
            </p:cNvPr>
            <p:cNvGrpSpPr/>
            <p:nvPr/>
          </p:nvGrpSpPr>
          <p:grpSpPr>
            <a:xfrm>
              <a:off x="9245468" y="1496273"/>
              <a:ext cx="1588435" cy="190500"/>
              <a:chOff x="9245468" y="1506821"/>
              <a:chExt cx="1588435" cy="19050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E95EFF1-1BA5-0003-8562-4924EF8BC55A}"/>
                  </a:ext>
                </a:extLst>
              </p:cNvPr>
              <p:cNvSpPr/>
              <p:nvPr/>
            </p:nvSpPr>
            <p:spPr>
              <a:xfrm>
                <a:off x="9245468" y="1506821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C9170CDA-09EA-65BB-AD28-8E54661E2456}"/>
                  </a:ext>
                </a:extLst>
              </p:cNvPr>
              <p:cNvSpPr txBox="1"/>
              <p:nvPr/>
            </p:nvSpPr>
            <p:spPr>
              <a:xfrm>
                <a:off x="9595335" y="1539751"/>
                <a:ext cx="1238568" cy="149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Node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B3F78AA-226F-D6F4-C630-CA8BEB08613E}"/>
                </a:ext>
              </a:extLst>
            </p:cNvPr>
            <p:cNvGrpSpPr/>
            <p:nvPr/>
          </p:nvGrpSpPr>
          <p:grpSpPr>
            <a:xfrm>
              <a:off x="9245468" y="1219254"/>
              <a:ext cx="1588435" cy="190500"/>
              <a:chOff x="9245468" y="1158692"/>
              <a:chExt cx="1588435" cy="1905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B7A253-33BA-D87B-36D8-5DC7485524DE}"/>
                  </a:ext>
                </a:extLst>
              </p:cNvPr>
              <p:cNvSpPr/>
              <p:nvPr/>
            </p:nvSpPr>
            <p:spPr>
              <a:xfrm>
                <a:off x="9245468" y="1158692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55EDEB1-B439-891E-AE7F-765394B91EA4}"/>
                  </a:ext>
                </a:extLst>
              </p:cNvPr>
              <p:cNvSpPr txBox="1"/>
              <p:nvPr/>
            </p:nvSpPr>
            <p:spPr>
              <a:xfrm>
                <a:off x="9595334" y="1175180"/>
                <a:ext cx="1238569" cy="166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Unreachable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37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C4F-D83A-3BEF-4658-50A59339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Random Walk Edge Weighting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B211-C9DF-3A66-5833-AF2E1E8B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05C34-12CE-7C54-D716-CE8C616BE1C2}"/>
              </a:ext>
            </a:extLst>
          </p:cNvPr>
          <p:cNvSpPr txBox="1"/>
          <p:nvPr/>
        </p:nvSpPr>
        <p:spPr>
          <a:xfrm>
            <a:off x="861237" y="1635249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Weighting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FC53-B29E-6EB8-ECE8-DD7FD6A4D2F0}"/>
              </a:ext>
            </a:extLst>
          </p:cNvPr>
          <p:cNvSpPr txBox="1"/>
          <p:nvPr/>
        </p:nvSpPr>
        <p:spPr>
          <a:xfrm>
            <a:off x="861237" y="361955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Similarity Weighting</a:t>
            </a:r>
          </a:p>
        </p:txBody>
      </p:sp>
      <p:pic>
        <p:nvPicPr>
          <p:cNvPr id="15" name="Picture 1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8E40417-1A8B-815C-5C73-22256E28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69" y="2275478"/>
            <a:ext cx="7515258" cy="1344075"/>
          </a:xfrm>
          <a:prstGeom prst="rect">
            <a:avLst/>
          </a:prstGeom>
        </p:spPr>
      </p:pic>
      <p:pic>
        <p:nvPicPr>
          <p:cNvPr id="17" name="Picture 1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F74341B-3BC8-1058-1E72-73AFF43B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69" y="4186068"/>
            <a:ext cx="7515258" cy="23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FCC-CAC7-F22F-39A2-BB08D18B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Time-preserving embeddings: </a:t>
            </a:r>
            <a:r>
              <a:rPr lang="en-US" dirty="0" err="1"/>
              <a:t>SkipGram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99409-7F68-7082-9FDA-4A4D5B28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1" name="Picture 20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34B8D52-1EBA-068E-C60B-6E6E1911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67" y="3385087"/>
            <a:ext cx="7772400" cy="3049800"/>
          </a:xfrm>
          <a:prstGeom prst="rect">
            <a:avLst/>
          </a:prstGeom>
        </p:spPr>
      </p:pic>
      <p:pic>
        <p:nvPicPr>
          <p:cNvPr id="7" name="Picture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87952AAE-7DF4-912E-F056-2C3ABD48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54" y="1574800"/>
            <a:ext cx="8938292" cy="18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55F-7F83-6474-F422-981A1FF2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Embedding &amp; Probability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122C4-EB1A-ACE4-EEEC-04E5A2ED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15" y="4897156"/>
            <a:ext cx="4178988" cy="691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ACA49-5758-6986-B939-586B1DAF6D58}"/>
                  </a:ext>
                </a:extLst>
              </p:cNvPr>
              <p:cNvSpPr txBox="1"/>
              <p:nvPr/>
            </p:nvSpPr>
            <p:spPr>
              <a:xfrm>
                <a:off x="687027" y="2169982"/>
                <a:ext cx="5872007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Node Embedding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ACA49-5758-6986-B939-586B1DAF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7" y="2169982"/>
                <a:ext cx="5872007" cy="300660"/>
              </a:xfrm>
              <a:prstGeom prst="rect">
                <a:avLst/>
              </a:prstGeom>
              <a:blipFill>
                <a:blip r:embed="rId4"/>
                <a:stretch>
                  <a:fillRect l="-2592" t="-1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4E418-05DD-9669-3702-6669C808CC4C}"/>
                  </a:ext>
                </a:extLst>
              </p:cNvPr>
              <p:cNvSpPr txBox="1"/>
              <p:nvPr/>
            </p:nvSpPr>
            <p:spPr>
              <a:xfrm>
                <a:off x="687028" y="2691602"/>
                <a:ext cx="757964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Edge Embedding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4E418-05DD-9669-3702-6669C808C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8" y="2691602"/>
                <a:ext cx="7579642" cy="299313"/>
              </a:xfrm>
              <a:prstGeom prst="rect">
                <a:avLst/>
              </a:prstGeom>
              <a:blipFill>
                <a:blip r:embed="rId5"/>
                <a:stretch>
                  <a:fillRect l="-2010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49040-29F0-5AA5-694B-A39FC607B3C2}"/>
                  </a:ext>
                </a:extLst>
              </p:cNvPr>
              <p:cNvSpPr txBox="1"/>
              <p:nvPr/>
            </p:nvSpPr>
            <p:spPr>
              <a:xfrm>
                <a:off x="687027" y="5093069"/>
                <a:ext cx="587200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Softmax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49040-29F0-5AA5-694B-A39FC607B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7" y="5093069"/>
                <a:ext cx="5872007" cy="299313"/>
              </a:xfrm>
              <a:prstGeom prst="rect">
                <a:avLst/>
              </a:prstGeom>
              <a:blipFill>
                <a:blip r:embed="rId6"/>
                <a:stretch>
                  <a:fillRect l="-2592" t="-20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76D40ED2-0514-4E72-B428-5AED63594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36056" y="3085765"/>
            <a:ext cx="6282240" cy="1562641"/>
          </a:xfrm>
        </p:spPr>
      </p:pic>
    </p:spTree>
    <p:extLst>
      <p:ext uri="{BB962C8B-B14F-4D97-AF65-F5344CB8AC3E}">
        <p14:creationId xmlns:p14="http://schemas.microsoft.com/office/powerpoint/2010/main" val="275799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216A-CA27-E2AE-1533-40D42F41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3DB2-04BA-D08B-183D-BFFB8141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0EB55A0-0100-48D6-57E1-18012FD43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9450"/>
            <a:ext cx="12192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12DC0-5DFB-071F-2C9C-31FF1F9741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Simulation Result on KMA Level Data</a:t>
            </a:r>
          </a:p>
        </p:txBody>
      </p:sp>
    </p:spTree>
    <p:extLst>
      <p:ext uri="{BB962C8B-B14F-4D97-AF65-F5344CB8AC3E}">
        <p14:creationId xmlns:p14="http://schemas.microsoft.com/office/powerpoint/2010/main" val="240726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216A-CA27-E2AE-1533-40D42F41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3DB2-04BA-D08B-183D-BFFB8141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3AAB0E9-614F-DF02-D056-CCFE3BE9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1275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711F42-16F3-E120-8300-4171D66258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Simulation Result on KMA Level Data</a:t>
            </a:r>
          </a:p>
        </p:txBody>
      </p:sp>
    </p:spTree>
    <p:extLst>
      <p:ext uri="{BB962C8B-B14F-4D97-AF65-F5344CB8AC3E}">
        <p14:creationId xmlns:p14="http://schemas.microsoft.com/office/powerpoint/2010/main" val="165919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8D5C604F-61BB-D905-5E07-AD75E95D4628}"/>
              </a:ext>
            </a:extLst>
          </p:cNvPr>
          <p:cNvSpPr/>
          <p:nvPr/>
        </p:nvSpPr>
        <p:spPr>
          <a:xfrm>
            <a:off x="636125" y="1164019"/>
            <a:ext cx="11243735" cy="3513667"/>
          </a:xfrm>
          <a:prstGeom prst="rightArrow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Arial Nova" panose="020F0502020204030204" pitchFamily="34" charset="0"/>
              <a:ea typeface="Arial Unicode MS" panose="020B0604020202020204" pitchFamily="34" charset="-128"/>
              <a:cs typeface="Arial Nova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A458A-9884-1E8F-0C64-16E16093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CA619-009C-ADDA-3F11-E1D3BBB3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CB5746-BAC5-422C-D7DA-CA556D5CBBD7}"/>
              </a:ext>
            </a:extLst>
          </p:cNvPr>
          <p:cNvSpPr txBox="1"/>
          <p:nvPr/>
        </p:nvSpPr>
        <p:spPr>
          <a:xfrm>
            <a:off x="580249" y="4667053"/>
            <a:ext cx="3180151" cy="1333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6F9FE-4E67-08BD-F834-0C0AFD7F8C1E}"/>
              </a:ext>
            </a:extLst>
          </p:cNvPr>
          <p:cNvSpPr txBox="1"/>
          <p:nvPr/>
        </p:nvSpPr>
        <p:spPr>
          <a:xfrm>
            <a:off x="3709717" y="4667053"/>
            <a:ext cx="3671385" cy="91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 Node Similarity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0288D-011E-6DBA-CB3D-B32BDBDBE635}"/>
              </a:ext>
            </a:extLst>
          </p:cNvPr>
          <p:cNvSpPr txBox="1"/>
          <p:nvPr/>
        </p:nvSpPr>
        <p:spPr>
          <a:xfrm>
            <a:off x="6875663" y="4667053"/>
            <a:ext cx="2757435" cy="1333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Threshold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Hedge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Majority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8ECCA-BEB0-1DB5-C91A-C80AC66FE1B3}"/>
              </a:ext>
            </a:extLst>
          </p:cNvPr>
          <p:cNvGrpSpPr/>
          <p:nvPr/>
        </p:nvGrpSpPr>
        <p:grpSpPr>
          <a:xfrm>
            <a:off x="4026720" y="1796240"/>
            <a:ext cx="2679699" cy="2724323"/>
            <a:chOff x="4026720" y="1796240"/>
            <a:chExt cx="2679699" cy="272432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16545D-2206-11A9-C607-6EC16CD38224}"/>
                </a:ext>
              </a:extLst>
            </p:cNvPr>
            <p:cNvSpPr/>
            <p:nvPr/>
          </p:nvSpPr>
          <p:spPr>
            <a:xfrm>
              <a:off x="4026721" y="2500468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4A9CC9D-16AA-A6A5-55FB-C13A241D53A6}"/>
                </a:ext>
              </a:extLst>
            </p:cNvPr>
            <p:cNvSpPr/>
            <p:nvPr/>
          </p:nvSpPr>
          <p:spPr>
            <a:xfrm>
              <a:off x="4026720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Link Prediction Algorithm</a:t>
              </a:r>
            </a:p>
          </p:txBody>
        </p:sp>
        <p:pic>
          <p:nvPicPr>
            <p:cNvPr id="34" name="Graphic 33" descr="Network with solid fill">
              <a:extLst>
                <a:ext uri="{FF2B5EF4-FFF2-40B4-BE49-F238E27FC236}">
                  <a16:creationId xmlns:a16="http://schemas.microsoft.com/office/drawing/2014/main" id="{CA7E5349-AE59-ACF3-851E-BB6B819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4399" y="2648345"/>
              <a:ext cx="1724341" cy="172434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61579-9656-DAAF-034A-838BF5DBF03D}"/>
              </a:ext>
            </a:extLst>
          </p:cNvPr>
          <p:cNvGrpSpPr/>
          <p:nvPr/>
        </p:nvGrpSpPr>
        <p:grpSpPr>
          <a:xfrm>
            <a:off x="970556" y="1796240"/>
            <a:ext cx="2679699" cy="2713437"/>
            <a:chOff x="970556" y="1796240"/>
            <a:chExt cx="2679699" cy="27134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617622B-C20A-23EA-E504-735EAA4B76E3}"/>
                </a:ext>
              </a:extLst>
            </p:cNvPr>
            <p:cNvSpPr/>
            <p:nvPr/>
          </p:nvSpPr>
          <p:spPr>
            <a:xfrm>
              <a:off x="970556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4DC8550-FC30-E846-6600-48424045A306}"/>
                </a:ext>
              </a:extLst>
            </p:cNvPr>
            <p:cNvSpPr/>
            <p:nvPr/>
          </p:nvSpPr>
          <p:spPr>
            <a:xfrm>
              <a:off x="970557" y="2489582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pic>
          <p:nvPicPr>
            <p:cNvPr id="3" name="Graphic 2" descr="Truck with solid fill">
              <a:extLst>
                <a:ext uri="{FF2B5EF4-FFF2-40B4-BE49-F238E27FC236}">
                  <a16:creationId xmlns:a16="http://schemas.microsoft.com/office/drawing/2014/main" id="{58AD06A1-6FCE-0340-0720-FCD85278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4443" y="2591136"/>
              <a:ext cx="1731924" cy="173192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156A24-BB1C-98CF-A761-D87EB49C9A22}"/>
              </a:ext>
            </a:extLst>
          </p:cNvPr>
          <p:cNvGrpSpPr/>
          <p:nvPr/>
        </p:nvGrpSpPr>
        <p:grpSpPr>
          <a:xfrm>
            <a:off x="7104655" y="1796240"/>
            <a:ext cx="2679699" cy="2713437"/>
            <a:chOff x="7104655" y="1796240"/>
            <a:chExt cx="2679699" cy="2713437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BABC5-1366-AD09-7C97-D63AC5160954}"/>
                </a:ext>
              </a:extLst>
            </p:cNvPr>
            <p:cNvSpPr/>
            <p:nvPr/>
          </p:nvSpPr>
          <p:spPr>
            <a:xfrm>
              <a:off x="7104655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Decision Making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48D9EBE-7067-096A-EA50-B502A4CFE3BC}"/>
                </a:ext>
              </a:extLst>
            </p:cNvPr>
            <p:cNvSpPr/>
            <p:nvPr/>
          </p:nvSpPr>
          <p:spPr>
            <a:xfrm>
              <a:off x="7104656" y="2489582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pic>
          <p:nvPicPr>
            <p:cNvPr id="7" name="Graphic 6" descr="Fork In Road with solid fill">
              <a:extLst>
                <a:ext uri="{FF2B5EF4-FFF2-40B4-BE49-F238E27FC236}">
                  <a16:creationId xmlns:a16="http://schemas.microsoft.com/office/drawing/2014/main" id="{BCC0D121-6004-1BD0-8046-6AB6F8A0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0598" y="2725723"/>
              <a:ext cx="1547813" cy="1547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460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2AB3-CC92-D7E5-C6F6-3BDE9440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on ZIP3 Level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2E8F7-76A5-245D-A062-CDDCBC51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4CA10-F8D3-08B7-46FB-E9C6886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" y="2055813"/>
            <a:ext cx="12141592" cy="30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115A-93F1-2C92-BEAD-8A9B7FF7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on ZIP3 Level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E811-3D55-02D2-2FBE-FE3A09F8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BE255-AD35-5EFC-EDB6-9F772FF4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" y="1969294"/>
            <a:ext cx="12129177" cy="29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365-615B-3124-02EF-F5328647D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916E0-C778-36C6-B68E-EEE1FC41A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l"/>
            <a:r>
              <a:rPr lang="en-US" dirty="0"/>
              <a:t>Q: For each edge, can we devise a decision algorithm that is better performing than a naïve 0.5 threshold? </a:t>
            </a:r>
          </a:p>
          <a:p>
            <a:pPr algn="l"/>
            <a:r>
              <a:rPr lang="en-US" dirty="0"/>
              <a:t>Q: Can we devise a decision algorithm that produces less false positives?</a:t>
            </a:r>
          </a:p>
        </p:txBody>
      </p:sp>
    </p:spTree>
    <p:extLst>
      <p:ext uri="{BB962C8B-B14F-4D97-AF65-F5344CB8AC3E}">
        <p14:creationId xmlns:p14="http://schemas.microsoft.com/office/powerpoint/2010/main" val="188042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8762-1B50-C611-1158-D0FAAB84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724D-1774-AA81-FF2C-9C455D9D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Experts with N different thresholds</a:t>
            </a:r>
          </a:p>
          <a:p>
            <a:r>
              <a:rPr lang="en-US" dirty="0"/>
              <a:t>Action</a:t>
            </a:r>
          </a:p>
          <a:p>
            <a:pPr lvl="1"/>
            <a:r>
              <a:rPr lang="en-US" dirty="0"/>
              <a:t>Waiting until new order is scheduled</a:t>
            </a:r>
          </a:p>
          <a:p>
            <a:pPr lvl="1"/>
            <a:r>
              <a:rPr lang="en-US" dirty="0"/>
              <a:t>Return to the origin empty-handed</a:t>
            </a:r>
          </a:p>
          <a:p>
            <a:r>
              <a:rPr lang="en-US" dirty="0"/>
              <a:t>Regret: 0 if existence = wait decision else 1  </a:t>
            </a:r>
          </a:p>
          <a:p>
            <a:pPr lvl="1"/>
            <a:r>
              <a:rPr lang="en-US" dirty="0"/>
              <a:t>Uniform loss between false positive and false negative of 1</a:t>
            </a:r>
          </a:p>
          <a:p>
            <a:pPr lvl="1"/>
            <a:r>
              <a:rPr lang="en-US" dirty="0"/>
              <a:t>Higher penalty on false positive of 3</a:t>
            </a:r>
          </a:p>
          <a:p>
            <a:pPr lvl="1"/>
            <a:r>
              <a:rPr lang="en-US" dirty="0"/>
              <a:t>Rewards: negative regret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E3CA1-54D9-EF85-0F77-1A704BB9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1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1A72-35B6-EE2E-2D14-6649EFF1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65A9-4712-90A1-2BAA-503CB101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B1474-E50E-F456-B791-3FD3D3B9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0280"/>
            <a:ext cx="9432612" cy="4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AFFE-1B79-A876-B1C5-E75D1A1F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Algorithm &amp; Design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19E2-808A-1433-614E-7B55CF3D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B3966-2D81-C751-9AC0-EC5F2624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598831"/>
            <a:ext cx="8934179" cy="3916744"/>
          </a:xfrm>
          <a:prstGeom prst="rect">
            <a:avLst/>
          </a:prstGeom>
        </p:spPr>
      </p:pic>
      <p:pic>
        <p:nvPicPr>
          <p:cNvPr id="18" name="Content Placeholder 13">
            <a:extLst>
              <a:ext uri="{FF2B5EF4-FFF2-40B4-BE49-F238E27FC236}">
                <a16:creationId xmlns:a16="http://schemas.microsoft.com/office/drawing/2014/main" id="{CAB2F2C5-6F1D-F00F-B475-94D68C270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541" y="5415781"/>
            <a:ext cx="6273800" cy="1333500"/>
          </a:xfrm>
        </p:spPr>
      </p:pic>
    </p:spTree>
    <p:extLst>
      <p:ext uri="{BB962C8B-B14F-4D97-AF65-F5344CB8AC3E}">
        <p14:creationId xmlns:p14="http://schemas.microsoft.com/office/powerpoint/2010/main" val="54428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7908-6667-FD0A-63FC-61558C70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893763"/>
            <a:ext cx="3290888" cy="2992438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Weighted Majority Algorithm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Exponential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B314F-40A7-5C93-4D4C-C08531D9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2150-BE6E-7F52-E9D7-2A4404D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75" y="584200"/>
            <a:ext cx="6413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41FE42-C0D6-1466-B221-315E0B2559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dirty="0"/>
              <a:t>Weighted Majority Simulation Result on a Sample Route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2F9499-31AF-B50B-96F9-B69E0F9E2745}"/>
              </a:ext>
            </a:extLst>
          </p:cNvPr>
          <p:cNvGrpSpPr/>
          <p:nvPr/>
        </p:nvGrpSpPr>
        <p:grpSpPr>
          <a:xfrm>
            <a:off x="1473553" y="1658071"/>
            <a:ext cx="9244893" cy="4834804"/>
            <a:chOff x="1473553" y="1811959"/>
            <a:chExt cx="9244893" cy="48348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300060-94FA-7BE2-B291-B5AC6F6A6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136" y="2055813"/>
              <a:ext cx="8662654" cy="428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F0FEA-0C16-8F8B-07AA-CA16A2BA4F7A}"/>
                </a:ext>
              </a:extLst>
            </p:cNvPr>
            <p:cNvSpPr txBox="1"/>
            <p:nvPr/>
          </p:nvSpPr>
          <p:spPr>
            <a:xfrm>
              <a:off x="3688076" y="1811959"/>
              <a:ext cx="4818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Change of Weight per Expert </a:t>
              </a:r>
              <a:r>
                <a:rPr lang="en-US" sz="1400" dirty="0" err="1"/>
                <a:t>v.s</a:t>
              </a:r>
              <a:r>
                <a:rPr lang="en-US" sz="1400" dirty="0"/>
                <a:t>. Regret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21A41B-23F2-527B-4903-3F371AF6A675}"/>
                </a:ext>
              </a:extLst>
            </p:cNvPr>
            <p:cNvSpPr txBox="1"/>
            <p:nvPr/>
          </p:nvSpPr>
          <p:spPr>
            <a:xfrm>
              <a:off x="4177238" y="6338986"/>
              <a:ext cx="384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Week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F875A2-8782-326A-3D00-16C41E761C3D}"/>
                </a:ext>
              </a:extLst>
            </p:cNvPr>
            <p:cNvSpPr txBox="1"/>
            <p:nvPr/>
          </p:nvSpPr>
          <p:spPr>
            <a:xfrm rot="16200000">
              <a:off x="-85749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Weight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FFA31-FBD2-DFD8-EE82-DA3CA9B72424}"/>
                </a:ext>
              </a:extLst>
            </p:cNvPr>
            <p:cNvSpPr txBox="1"/>
            <p:nvPr/>
          </p:nvSpPr>
          <p:spPr>
            <a:xfrm rot="5400000">
              <a:off x="8851367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Regret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75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1F4AC-9A44-9775-774F-94F596B4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1D3103-E990-16DA-521B-7A6BB8F15F09}"/>
              </a:ext>
            </a:extLst>
          </p:cNvPr>
          <p:cNvGrpSpPr/>
          <p:nvPr/>
        </p:nvGrpSpPr>
        <p:grpSpPr>
          <a:xfrm>
            <a:off x="1232922" y="767734"/>
            <a:ext cx="9244893" cy="4834804"/>
            <a:chOff x="1473553" y="1811959"/>
            <a:chExt cx="9244893" cy="483480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C02B0B-F3CD-8D04-89FF-98D93DA19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136" y="2055813"/>
              <a:ext cx="8662654" cy="428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EB4FDF-E074-D257-DA7D-D85418FB2044}"/>
                </a:ext>
              </a:extLst>
            </p:cNvPr>
            <p:cNvSpPr txBox="1"/>
            <p:nvPr/>
          </p:nvSpPr>
          <p:spPr>
            <a:xfrm>
              <a:off x="3688076" y="1811959"/>
              <a:ext cx="4818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Change of Weight per Expert </a:t>
              </a:r>
              <a:r>
                <a:rPr lang="en-US" sz="1400" dirty="0" err="1"/>
                <a:t>v.s</a:t>
              </a:r>
              <a:r>
                <a:rPr lang="en-US" sz="1400" dirty="0"/>
                <a:t>. Regret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84608-AE9C-BDD4-DFBC-DA6CECF14ED6}"/>
                </a:ext>
              </a:extLst>
            </p:cNvPr>
            <p:cNvSpPr txBox="1"/>
            <p:nvPr/>
          </p:nvSpPr>
          <p:spPr>
            <a:xfrm>
              <a:off x="4177238" y="6338986"/>
              <a:ext cx="384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Week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FD71B2-6403-D97A-35A5-216FBC201997}"/>
                </a:ext>
              </a:extLst>
            </p:cNvPr>
            <p:cNvSpPr txBox="1"/>
            <p:nvPr/>
          </p:nvSpPr>
          <p:spPr>
            <a:xfrm rot="16200000">
              <a:off x="-85749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Weight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B71CD-BB33-8FF3-7757-5FD4B782AFE0}"/>
                </a:ext>
              </a:extLst>
            </p:cNvPr>
            <p:cNvSpPr txBox="1"/>
            <p:nvPr/>
          </p:nvSpPr>
          <p:spPr>
            <a:xfrm rot="5400000">
              <a:off x="8851367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Regret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535A9-D453-952B-F085-03D40CF1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63482"/>
            <a:ext cx="7772400" cy="43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85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55F-7F83-6474-F422-981A1FF2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195"/>
            <a:ext cx="11353800" cy="1325563"/>
          </a:xfrm>
        </p:spPr>
        <p:txBody>
          <a:bodyPr/>
          <a:lstStyle/>
          <a:p>
            <a:r>
              <a:rPr lang="en-US" dirty="0"/>
              <a:t>Hedge Simulation Result: KMA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C2DC0F-272C-6254-1E22-2C22F416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6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791E69D-D3C5-8254-0CB5-0E01279B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113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0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839A-08C8-FF34-5C0A-D736D14D1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97177-0FE0-815A-6DC9-036DC6CE6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D04E-326B-4005-661F-436769A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09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D04E-326B-4005-661F-436769A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7E1829BD-3113-77C4-D3D9-BA030972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950913"/>
            <a:ext cx="5499100" cy="1270000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7A92B861-F8FC-B547-073C-E911E41F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405188"/>
            <a:ext cx="5422900" cy="2476500"/>
          </a:xfrm>
          <a:prstGeom prst="rect">
            <a:avLst/>
          </a:prstGeom>
        </p:spPr>
      </p:pic>
      <p:pic>
        <p:nvPicPr>
          <p:cNvPr id="11" name="Picture 10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83E3063D-55FB-52B7-A14C-F9E899DA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25" y="3671888"/>
            <a:ext cx="5422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5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9AAB7-FDF0-CF91-0C69-D7A525EC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195"/>
            <a:ext cx="11353800" cy="1325563"/>
          </a:xfrm>
        </p:spPr>
        <p:txBody>
          <a:bodyPr/>
          <a:lstStyle/>
          <a:p>
            <a:r>
              <a:rPr lang="en-US" dirty="0"/>
              <a:t>Hedge Simulation Result: ZIP3 Level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A13BC34-0028-2CE0-4A6A-F9F8628A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113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7A7D24-E6CC-38EA-A9F6-8A664783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6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1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295C-C232-338F-CDCF-7C0AAB08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Weighted Majority w/ Exponential Update KMA Simulation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C337B-1492-D7AF-655A-0F56AD0E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7202D-F235-C20E-ABE1-D4062923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6" y="704979"/>
            <a:ext cx="12203351" cy="3035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B0FC0-6D24-79E3-CFB7-A258DC73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7" y="3822524"/>
            <a:ext cx="12203351" cy="30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3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C337B-1492-D7AF-655A-0F56AD0E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BFC22-CB66-633D-2AB8-495A22E10952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dirty="0"/>
              <a:t>Weighted Majority w/ Exponential Update ZIP3 Simulation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437997-2808-2E79-3E3D-3E17F6C4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782"/>
            <a:ext cx="12214889" cy="3038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73A160-4BB1-A13F-39B5-1EAC9D36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7280"/>
            <a:ext cx="12214889" cy="30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E6C6-72C0-9687-7A37-61FC28F2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9091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Simulation Result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AB6E1-86FA-7E62-7726-321E6A5C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Picture 11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150FDD69-142C-F01E-E5F7-335D03AF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379413"/>
            <a:ext cx="6591300" cy="6324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B17436-367F-391A-CC86-E6F1679B8146}"/>
              </a:ext>
            </a:extLst>
          </p:cNvPr>
          <p:cNvSpPr/>
          <p:nvPr/>
        </p:nvSpPr>
        <p:spPr>
          <a:xfrm>
            <a:off x="4914900" y="1228725"/>
            <a:ext cx="631507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0E15FB-8A7E-8241-83A4-547AE3174BA3}"/>
              </a:ext>
            </a:extLst>
          </p:cNvPr>
          <p:cNvSpPr/>
          <p:nvPr/>
        </p:nvSpPr>
        <p:spPr>
          <a:xfrm>
            <a:off x="4900612" y="1781174"/>
            <a:ext cx="631507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0E5379-F664-8DE7-FFC1-F2A5AE86AC9E}"/>
              </a:ext>
            </a:extLst>
          </p:cNvPr>
          <p:cNvSpPr/>
          <p:nvPr/>
        </p:nvSpPr>
        <p:spPr>
          <a:xfrm>
            <a:off x="4900609" y="3306760"/>
            <a:ext cx="631507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A5B7F-3B5B-8776-E077-4A90C516B24B}"/>
              </a:ext>
            </a:extLst>
          </p:cNvPr>
          <p:cNvSpPr/>
          <p:nvPr/>
        </p:nvSpPr>
        <p:spPr>
          <a:xfrm>
            <a:off x="4900610" y="4679159"/>
            <a:ext cx="631507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8247E0-B796-5D2C-39C7-32A886DB893C}"/>
              </a:ext>
            </a:extLst>
          </p:cNvPr>
          <p:cNvSpPr/>
          <p:nvPr/>
        </p:nvSpPr>
        <p:spPr>
          <a:xfrm>
            <a:off x="4900608" y="5851533"/>
            <a:ext cx="631507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65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99B5-A468-C82D-12E9-62FD8E8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Motivating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E74D-61C2-3A4C-2E36-6D62205B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A0248-ECC6-074E-65BE-3DEB08B1EC2C}"/>
              </a:ext>
            </a:extLst>
          </p:cNvPr>
          <p:cNvSpPr txBox="1"/>
          <p:nvPr/>
        </p:nvSpPr>
        <p:spPr>
          <a:xfrm>
            <a:off x="3330459" y="5236289"/>
            <a:ext cx="164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driver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C7E24B-452C-21C1-FB18-78DDA119C80B}"/>
              </a:ext>
            </a:extLst>
          </p:cNvPr>
          <p:cNvCxnSpPr>
            <a:cxnSpLocks/>
          </p:cNvCxnSpPr>
          <p:nvPr/>
        </p:nvCxnSpPr>
        <p:spPr>
          <a:xfrm>
            <a:off x="3458756" y="4622374"/>
            <a:ext cx="1442308" cy="0"/>
          </a:xfrm>
          <a:prstGeom prst="straightConnector1">
            <a:avLst/>
          </a:prstGeom>
          <a:ln w="19050">
            <a:solidFill>
              <a:srgbClr val="8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BEB06-F755-E0DD-A96F-D8B4AFD91544}"/>
              </a:ext>
            </a:extLst>
          </p:cNvPr>
          <p:cNvGrpSpPr/>
          <p:nvPr/>
        </p:nvGrpSpPr>
        <p:grpSpPr>
          <a:xfrm>
            <a:off x="2353181" y="3517510"/>
            <a:ext cx="1572181" cy="1528405"/>
            <a:chOff x="620723" y="2103600"/>
            <a:chExt cx="1179136" cy="11463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6EE648-8071-7A7F-305A-33F0832EF041}"/>
                </a:ext>
              </a:extLst>
            </p:cNvPr>
            <p:cNvSpPr/>
            <p:nvPr/>
          </p:nvSpPr>
          <p:spPr>
            <a:xfrm>
              <a:off x="620723" y="2103600"/>
              <a:ext cx="1179136" cy="1146304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81B5C4-6603-471A-4755-C0B1E9B52AAE}"/>
                </a:ext>
              </a:extLst>
            </p:cNvPr>
            <p:cNvGrpSpPr/>
            <p:nvPr/>
          </p:nvGrpSpPr>
          <p:grpSpPr>
            <a:xfrm>
              <a:off x="775036" y="2606651"/>
              <a:ext cx="647594" cy="525392"/>
              <a:chOff x="775036" y="2606651"/>
              <a:chExt cx="647594" cy="525392"/>
            </a:xfrm>
          </p:grpSpPr>
          <p:pic>
            <p:nvPicPr>
              <p:cNvPr id="10" name="Graphic 9" descr="Home with solid fill">
                <a:extLst>
                  <a:ext uri="{FF2B5EF4-FFF2-40B4-BE49-F238E27FC236}">
                    <a16:creationId xmlns:a16="http://schemas.microsoft.com/office/drawing/2014/main" id="{C4933916-FDEC-6979-3ED9-56C21DFCC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5036" y="2606651"/>
                <a:ext cx="647594" cy="52539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0300C-867B-4EDE-861A-30363BE0C207}"/>
                  </a:ext>
                </a:extLst>
              </p:cNvPr>
              <p:cNvSpPr txBox="1"/>
              <p:nvPr/>
            </p:nvSpPr>
            <p:spPr>
              <a:xfrm>
                <a:off x="845167" y="3009598"/>
                <a:ext cx="507332" cy="1224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AE0DDC-911F-616D-BE8B-2F7499970E91}"/>
              </a:ext>
            </a:extLst>
          </p:cNvPr>
          <p:cNvGrpSpPr/>
          <p:nvPr/>
        </p:nvGrpSpPr>
        <p:grpSpPr>
          <a:xfrm>
            <a:off x="4782509" y="4188245"/>
            <a:ext cx="1232605" cy="857664"/>
            <a:chOff x="2442718" y="2606651"/>
            <a:chExt cx="924454" cy="643248"/>
          </a:xfrm>
          <a:solidFill>
            <a:srgbClr val="137DBF"/>
          </a:solidFill>
        </p:grpSpPr>
        <p:pic>
          <p:nvPicPr>
            <p:cNvPr id="13" name="Graphic 12" descr="Warehouse with solid fill">
              <a:extLst>
                <a:ext uri="{FF2B5EF4-FFF2-40B4-BE49-F238E27FC236}">
                  <a16:creationId xmlns:a16="http://schemas.microsoft.com/office/drawing/2014/main" id="{ED1F37B2-A8EB-5EB6-D004-CEF8DEDE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7834" y="2606651"/>
              <a:ext cx="647593" cy="5253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D0484D-8C4B-6336-C3A8-F13B2172E126}"/>
                </a:ext>
              </a:extLst>
            </p:cNvPr>
            <p:cNvSpPr txBox="1"/>
            <p:nvPr/>
          </p:nvSpPr>
          <p:spPr>
            <a:xfrm>
              <a:off x="2442718" y="3072934"/>
              <a:ext cx="924454" cy="1769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FACILITY 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63A14E6-6266-4EDA-311E-EF074E07C3E6}"/>
              </a:ext>
            </a:extLst>
          </p:cNvPr>
          <p:cNvSpPr/>
          <p:nvPr/>
        </p:nvSpPr>
        <p:spPr>
          <a:xfrm>
            <a:off x="7667032" y="3029565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01</a:t>
            </a:r>
          </a:p>
        </p:txBody>
      </p:sp>
      <p:pic>
        <p:nvPicPr>
          <p:cNvPr id="16" name="Graphic 15" descr="Warehouse with solid fill">
            <a:extLst>
              <a:ext uri="{FF2B5EF4-FFF2-40B4-BE49-F238E27FC236}">
                <a16:creationId xmlns:a16="http://schemas.microsoft.com/office/drawing/2014/main" id="{69CAE1F5-CB76-6D51-89E5-05B4F9CBD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3286633"/>
            <a:ext cx="780361" cy="633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0FEBC7-00B0-061B-47F5-6DD6731412BC}"/>
              </a:ext>
            </a:extLst>
          </p:cNvPr>
          <p:cNvSpPr txBox="1"/>
          <p:nvPr/>
        </p:nvSpPr>
        <p:spPr>
          <a:xfrm>
            <a:off x="7694450" y="3766333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DC0B6A-D6AB-C430-294B-97E83CB6456A}"/>
              </a:ext>
            </a:extLst>
          </p:cNvPr>
          <p:cNvSpPr/>
          <p:nvPr/>
        </p:nvSpPr>
        <p:spPr>
          <a:xfrm>
            <a:off x="7667032" y="4064917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02</a:t>
            </a:r>
          </a:p>
        </p:txBody>
      </p:sp>
      <p:pic>
        <p:nvPicPr>
          <p:cNvPr id="19" name="Graphic 18" descr="Warehouse with solid fill">
            <a:extLst>
              <a:ext uri="{FF2B5EF4-FFF2-40B4-BE49-F238E27FC236}">
                <a16:creationId xmlns:a16="http://schemas.microsoft.com/office/drawing/2014/main" id="{AF6A69D5-8F2C-7191-772D-1F154F95F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4321985"/>
            <a:ext cx="780361" cy="6331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BB33D-B601-8830-7DD8-B28CE4D22BEF}"/>
              </a:ext>
            </a:extLst>
          </p:cNvPr>
          <p:cNvSpPr txBox="1"/>
          <p:nvPr/>
        </p:nvSpPr>
        <p:spPr>
          <a:xfrm>
            <a:off x="7694450" y="4801685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672D5-6EC9-9A94-3E8B-E4F764F88152}"/>
              </a:ext>
            </a:extLst>
          </p:cNvPr>
          <p:cNvSpPr/>
          <p:nvPr/>
        </p:nvSpPr>
        <p:spPr>
          <a:xfrm>
            <a:off x="7667032" y="5100269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03</a:t>
            </a:r>
          </a:p>
        </p:txBody>
      </p:sp>
      <p:pic>
        <p:nvPicPr>
          <p:cNvPr id="22" name="Graphic 21" descr="Warehouse with solid fill">
            <a:extLst>
              <a:ext uri="{FF2B5EF4-FFF2-40B4-BE49-F238E27FC236}">
                <a16:creationId xmlns:a16="http://schemas.microsoft.com/office/drawing/2014/main" id="{78C7ECCB-922F-C9CC-09B0-77F653FF4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5357337"/>
            <a:ext cx="780361" cy="6331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8FBB00-98FC-0810-6A32-AD3C3CB0CD84}"/>
              </a:ext>
            </a:extLst>
          </p:cNvPr>
          <p:cNvSpPr txBox="1"/>
          <p:nvPr/>
        </p:nvSpPr>
        <p:spPr>
          <a:xfrm>
            <a:off x="7694450" y="5837037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pic>
        <p:nvPicPr>
          <p:cNvPr id="24" name="Graphic 23" descr="List outline">
            <a:extLst>
              <a:ext uri="{FF2B5EF4-FFF2-40B4-BE49-F238E27FC236}">
                <a16:creationId xmlns:a16="http://schemas.microsoft.com/office/drawing/2014/main" id="{72CBD715-3C4F-8ABE-906C-1D3504945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3044117"/>
            <a:ext cx="826632" cy="826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AF0DE3-4783-B9EF-6CCC-09E7D725D160}"/>
              </a:ext>
            </a:extLst>
          </p:cNvPr>
          <p:cNvSpPr txBox="1"/>
          <p:nvPr/>
        </p:nvSpPr>
        <p:spPr>
          <a:xfrm>
            <a:off x="8734227" y="3750911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1</a:t>
            </a:r>
          </a:p>
        </p:txBody>
      </p:sp>
      <p:pic>
        <p:nvPicPr>
          <p:cNvPr id="26" name="Graphic 25" descr="List outline">
            <a:extLst>
              <a:ext uri="{FF2B5EF4-FFF2-40B4-BE49-F238E27FC236}">
                <a16:creationId xmlns:a16="http://schemas.microsoft.com/office/drawing/2014/main" id="{4EE2BFF1-38B9-CF6A-267F-D60CC7B2E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4103163"/>
            <a:ext cx="826632" cy="826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8EB203-0967-C113-52F6-0CCC2D354E7A}"/>
              </a:ext>
            </a:extLst>
          </p:cNvPr>
          <p:cNvSpPr txBox="1"/>
          <p:nvPr/>
        </p:nvSpPr>
        <p:spPr>
          <a:xfrm>
            <a:off x="8734227" y="4809957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2</a:t>
            </a:r>
          </a:p>
        </p:txBody>
      </p:sp>
      <p:pic>
        <p:nvPicPr>
          <p:cNvPr id="28" name="Graphic 27" descr="List outline">
            <a:extLst>
              <a:ext uri="{FF2B5EF4-FFF2-40B4-BE49-F238E27FC236}">
                <a16:creationId xmlns:a16="http://schemas.microsoft.com/office/drawing/2014/main" id="{8E74BB04-0176-36D8-7813-2E4F71001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5153066"/>
            <a:ext cx="826632" cy="8266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CD557F-DE4C-C4DF-4A07-E3F7DFE98E0E}"/>
              </a:ext>
            </a:extLst>
          </p:cNvPr>
          <p:cNvSpPr txBox="1"/>
          <p:nvPr/>
        </p:nvSpPr>
        <p:spPr>
          <a:xfrm>
            <a:off x="8734227" y="5859860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957F75-954C-78DE-5A28-593C526144AA}"/>
              </a:ext>
            </a:extLst>
          </p:cNvPr>
          <p:cNvSpPr txBox="1"/>
          <p:nvPr/>
        </p:nvSpPr>
        <p:spPr>
          <a:xfrm>
            <a:off x="8939962" y="2790643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BADEB2-4C86-F906-CBE0-90010E125AC3}"/>
              </a:ext>
            </a:extLst>
          </p:cNvPr>
          <p:cNvSpPr txBox="1"/>
          <p:nvPr/>
        </p:nvSpPr>
        <p:spPr>
          <a:xfrm>
            <a:off x="8939962" y="3873741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C02E4C-3DB8-6E1B-4640-1ECFA490FAF6}"/>
              </a:ext>
            </a:extLst>
          </p:cNvPr>
          <p:cNvSpPr txBox="1"/>
          <p:nvPr/>
        </p:nvSpPr>
        <p:spPr>
          <a:xfrm>
            <a:off x="8939962" y="4927653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966CFB-8BFF-3AE7-4EB5-84D4491AB3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52787" y="4538507"/>
            <a:ext cx="1494511" cy="1027875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0AAD4E-2794-06B0-B678-8B2EB550980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52787" y="3595822"/>
            <a:ext cx="1527687" cy="942685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650E6-39C8-9961-EB19-B0A3484F934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52787" y="4538508"/>
            <a:ext cx="1527687" cy="16908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5A9979-E49E-FA23-BE84-5AD55417C4B0}"/>
              </a:ext>
            </a:extLst>
          </p:cNvPr>
          <p:cNvSpPr txBox="1"/>
          <p:nvPr/>
        </p:nvSpPr>
        <p:spPr>
          <a:xfrm>
            <a:off x="838200" y="1608486"/>
            <a:ext cx="1034251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</a:p>
          <a:p>
            <a:pPr marL="457189" indent="-457189">
              <a:buAutoNum type="arabicPeriod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driver from Region O to Facility A</a:t>
            </a:r>
          </a:p>
          <a:p>
            <a:pPr marL="457189" indent="-457189">
              <a:buAutoNum type="arabicPeriod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possible destination we can reach from Facility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2465BD-BB55-D48D-28AD-043C9FE166D3}"/>
              </a:ext>
            </a:extLst>
          </p:cNvPr>
          <p:cNvSpPr txBox="1"/>
          <p:nvPr/>
        </p:nvSpPr>
        <p:spPr>
          <a:xfrm rot="19737170">
            <a:off x="5960888" y="3815827"/>
            <a:ext cx="127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8802E1-DD36-8F6D-0A2A-BD7CA3DDBA2C}"/>
              </a:ext>
            </a:extLst>
          </p:cNvPr>
          <p:cNvSpPr txBox="1"/>
          <p:nvPr/>
        </p:nvSpPr>
        <p:spPr>
          <a:xfrm>
            <a:off x="5329480" y="1795047"/>
            <a:ext cx="611545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individual route’s </a:t>
            </a:r>
          </a:p>
          <a:p>
            <a:pPr algn="r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existing</a:t>
            </a:r>
          </a:p>
        </p:txBody>
      </p:sp>
    </p:spTree>
    <p:extLst>
      <p:ext uri="{BB962C8B-B14F-4D97-AF65-F5344CB8AC3E}">
        <p14:creationId xmlns:p14="http://schemas.microsoft.com/office/powerpoint/2010/main" val="17542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13F3-61D4-4CF3-46FB-0569B422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CA9BD-EEF8-D954-A244-86B2079A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8988" cy="4351338"/>
          </a:xfrm>
        </p:spPr>
        <p:txBody>
          <a:bodyPr/>
          <a:lstStyle/>
          <a:p>
            <a:pPr marL="0" indent="0" defTabSz="914377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node features: </a:t>
            </a:r>
          </a:p>
          <a:p>
            <a:pPr marL="1257300" lvl="2" indent="-342900" defTabSz="914377"/>
            <a:r>
              <a:rPr lang="en-US" dirty="0"/>
              <a:t>For KMA level,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 </a:t>
            </a:r>
            <a:r>
              <a:rPr lang="en-US" dirty="0"/>
              <a:t>w/ Exponential Edge Weighting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defTabSz="914377"/>
            <a:r>
              <a:rPr lang="en-US" dirty="0"/>
              <a:t>For ZIP3 level, Temporal Random Walk w/ Node Similarity Edge Weighting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Skip-Gram Embedding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operator: Product Operator </a:t>
            </a:r>
          </a:p>
          <a:p>
            <a:pPr marL="457200" lvl="1" indent="0" defTabSz="914377">
              <a:buNone/>
            </a:pPr>
            <a:endParaRPr lang="en-US" dirty="0"/>
          </a:p>
          <a:p>
            <a:pPr marL="0" indent="0" defTabSz="914377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algorithm: </a:t>
            </a:r>
            <a:r>
              <a:rPr lang="en-US" dirty="0"/>
              <a:t>Weighted Majority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w/ Exponential Update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bigger penalty on false positives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28051-F69F-AE4B-F390-4BB2DB9E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3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EF45-7547-A799-8BD5-C7996614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1956-6945-685E-B501-D09BFDE1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Multi Graph</a:t>
            </a:r>
          </a:p>
          <a:p>
            <a:pPr>
              <a:lnSpc>
                <a:spcPct val="200000"/>
              </a:lnSpc>
            </a:pPr>
            <a:r>
              <a:rPr lang="en-US" dirty="0"/>
              <a:t>Different lookback size (unit: day)</a:t>
            </a:r>
          </a:p>
          <a:p>
            <a:pPr>
              <a:lnSpc>
                <a:spcPct val="200000"/>
              </a:lnSpc>
            </a:pPr>
            <a:r>
              <a:rPr lang="en-US" dirty="0"/>
              <a:t>Geographical distance</a:t>
            </a:r>
          </a:p>
          <a:p>
            <a:pPr>
              <a:lnSpc>
                <a:spcPct val="200000"/>
              </a:lnSpc>
            </a:pPr>
            <a:r>
              <a:rPr lang="en-US" dirty="0"/>
              <a:t>Weighted Majority Algorithm’s performance depends on the predictor </a:t>
            </a:r>
          </a:p>
          <a:p>
            <a:pPr>
              <a:lnSpc>
                <a:spcPct val="200000"/>
              </a:lnSpc>
            </a:pPr>
            <a:r>
              <a:rPr lang="en-US" dirty="0"/>
              <a:t>Hidden Markov Model for latent variable modelling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C1333-48CB-2C1B-674F-AE14034F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8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6FF8-B57B-C9DB-6279-50A1C2F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A7A3-183C-EE3C-72A8-EB9B8E7B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Professor Cong Ma for his advising 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Lineage Logistics LLC. &amp; Data Science Department, </a:t>
            </a:r>
            <a:br>
              <a:rPr lang="en-US" sz="2800" dirty="0"/>
            </a:br>
            <a:r>
              <a:rPr lang="en-US" sz="2800" dirty="0"/>
              <a:t>Special thanks to Manish, Chloe, and Elliott for supporting me to complete this thesis and the M.S. program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My parents &amp; friends!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DAC64-BE0C-81DE-A7BB-56E6C83F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6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7243-6EDB-547B-44DD-CE994132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00000"/>
                </a:solidFill>
              </a:rPr>
              <a:t>Empty miles are a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A2558-552D-F7CA-2AAD-A4EAF8F1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5F79C855-AAFA-961D-FAE1-D3C4E7B30C3F}"/>
              </a:ext>
            </a:extLst>
          </p:cNvPr>
          <p:cNvSpPr/>
          <p:nvPr/>
        </p:nvSpPr>
        <p:spPr>
          <a:xfrm>
            <a:off x="4548935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these</a:t>
            </a:r>
          </a:p>
          <a:p>
            <a:pPr algn="ctr" defTabSz="914377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empty miles will save 1.5-2.5% of US GHG emissions, equivalent to transitioning 7-11% of the U.S. national power grid to renewable sources</a:t>
            </a:r>
          </a:p>
          <a:p>
            <a:pPr algn="ctr" defTabSz="914377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467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Uber Freight 2022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ABD074E2-7DEF-9FAD-2793-7D361DEF23DB}"/>
              </a:ext>
            </a:extLst>
          </p:cNvPr>
          <p:cNvSpPr/>
          <p:nvPr/>
        </p:nvSpPr>
        <p:spPr>
          <a:xfrm>
            <a:off x="827629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</a:p>
          <a:p>
            <a:pPr algn="ctr"/>
            <a:r>
              <a:rPr lang="en-US" sz="5333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– 35% </a:t>
            </a:r>
          </a:p>
          <a:p>
            <a:pPr algn="ctr" defTabSz="914377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total trucking miles driven in the US are empty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E856DF52-6199-527D-A7DA-D63F953FA88B}"/>
              </a:ext>
            </a:extLst>
          </p:cNvPr>
          <p:cNvSpPr/>
          <p:nvPr/>
        </p:nvSpPr>
        <p:spPr>
          <a:xfrm>
            <a:off x="8270240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Better information, matching, and scheduling can reduce empty miles!</a:t>
            </a:r>
          </a:p>
        </p:txBody>
      </p:sp>
      <p:pic>
        <p:nvPicPr>
          <p:cNvPr id="22" name="Picture 2" descr="Free Aerial Photography of Concrete Road Stock Photo">
            <a:extLst>
              <a:ext uri="{FF2B5EF4-FFF2-40B4-BE49-F238E27FC236}">
                <a16:creationId xmlns:a16="http://schemas.microsoft.com/office/drawing/2014/main" id="{2C4ADE6C-7BBB-F2F4-2684-622A1E08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3" r="27916"/>
          <a:stretch/>
        </p:blipFill>
        <p:spPr bwMode="auto">
          <a:xfrm>
            <a:off x="8270240" y="1344929"/>
            <a:ext cx="3094131" cy="46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D740BF-0490-7DE0-8F54-A20279299F4C}"/>
              </a:ext>
            </a:extLst>
          </p:cNvPr>
          <p:cNvSpPr/>
          <p:nvPr/>
        </p:nvSpPr>
        <p:spPr>
          <a:xfrm>
            <a:off x="8272130" y="1350335"/>
            <a:ext cx="3083442" cy="4625163"/>
          </a:xfrm>
          <a:prstGeom prst="rect">
            <a:avLst/>
          </a:prstGeom>
          <a:solidFill>
            <a:srgbClr val="80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961231-9475-E852-4934-47AA6911735E}"/>
              </a:ext>
            </a:extLst>
          </p:cNvPr>
          <p:cNvSpPr txBox="1"/>
          <p:nvPr/>
        </p:nvSpPr>
        <p:spPr>
          <a:xfrm>
            <a:off x="8272130" y="2063845"/>
            <a:ext cx="3125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information, matching, and scheduling can reduce empty miles!</a:t>
            </a:r>
          </a:p>
        </p:txBody>
      </p:sp>
    </p:spTree>
    <p:extLst>
      <p:ext uri="{BB962C8B-B14F-4D97-AF65-F5344CB8AC3E}">
        <p14:creationId xmlns:p14="http://schemas.microsoft.com/office/powerpoint/2010/main" val="3419364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755-DF63-1316-D917-C2ED3618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79D-60F3-10B6-A8AD-972F3561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DeepWalk</a:t>
            </a:r>
            <a:r>
              <a:rPr lang="en-US" dirty="0"/>
              <a:t>: Online Learning of Social Representations, </a:t>
            </a:r>
            <a:r>
              <a:rPr lang="en-US" dirty="0" err="1"/>
              <a:t>Perozzi</a:t>
            </a:r>
            <a:r>
              <a:rPr lang="en-US" dirty="0"/>
              <a:t> et al. 2014  </a:t>
            </a:r>
          </a:p>
          <a:p>
            <a:pPr lvl="1"/>
            <a:r>
              <a:rPr lang="en-US" dirty="0"/>
              <a:t>Continuous-Time Dynamic Network Embeddings, Nguyen et al. 2018</a:t>
            </a:r>
          </a:p>
          <a:p>
            <a:pPr lvl="1"/>
            <a:r>
              <a:rPr lang="en-US" b="0" i="0" dirty="0">
                <a:effectLst/>
              </a:rPr>
              <a:t>Temporal Link Prediction: A Unified Framework, Taxonomy, and Review; Qin et al. 2022</a:t>
            </a:r>
          </a:p>
          <a:p>
            <a:pPr lvl="1"/>
            <a:r>
              <a:rPr lang="en-US" b="0" i="0" dirty="0" err="1">
                <a:effectLst/>
                <a:highlight>
                  <a:srgbClr val="FCFCFC"/>
                </a:highlight>
              </a:rPr>
              <a:t>NodeSim</a:t>
            </a:r>
            <a:r>
              <a:rPr lang="en-US" b="0" i="0" dirty="0">
                <a:effectLst/>
                <a:highlight>
                  <a:srgbClr val="FCFCFC"/>
                </a:highlight>
              </a:rPr>
              <a:t>: node similarity based network embedding for diverse link prediction; Saxena et al. 2021</a:t>
            </a:r>
            <a:endParaRPr lang="en-US" dirty="0"/>
          </a:p>
          <a:p>
            <a:pPr lvl="1"/>
            <a:r>
              <a:rPr lang="en-US" dirty="0"/>
              <a:t>A decision-theoretic generalization of on-line learning and an application to boosting; Freund et al. 1997</a:t>
            </a:r>
          </a:p>
          <a:p>
            <a:pPr lvl="1"/>
            <a:r>
              <a:rPr lang="en-US" sz="2400" dirty="0"/>
              <a:t>Lecture 8: Decision-making under total uncertainty: the multiplicative weight algorithm; Sanjeev Arora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73DF-4977-4954-3D80-813DDBA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7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phic 91" descr="Truck with solid fill">
            <a:extLst>
              <a:ext uri="{FF2B5EF4-FFF2-40B4-BE49-F238E27FC236}">
                <a16:creationId xmlns:a16="http://schemas.microsoft.com/office/drawing/2014/main" id="{D2BCC3C4-9D1A-B0F0-1348-B40FD627E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327" y="3250030"/>
            <a:ext cx="875964" cy="875964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659446-C40F-8061-B52B-0051A67FACBF}"/>
              </a:ext>
            </a:extLst>
          </p:cNvPr>
          <p:cNvCxnSpPr>
            <a:cxnSpLocks/>
          </p:cNvCxnSpPr>
          <p:nvPr/>
        </p:nvCxnSpPr>
        <p:spPr>
          <a:xfrm flipH="1">
            <a:off x="8100874" y="3240668"/>
            <a:ext cx="291992" cy="4705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470088-579A-8EBF-AAA7-3642A7DD18E1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8100874" y="3845913"/>
            <a:ext cx="787630" cy="461289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ruck with solid fill">
            <a:extLst>
              <a:ext uri="{FF2B5EF4-FFF2-40B4-BE49-F238E27FC236}">
                <a16:creationId xmlns:a16="http://schemas.microsoft.com/office/drawing/2014/main" id="{8ADEF548-7E54-292F-B471-F7A11615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071" y="3244775"/>
            <a:ext cx="875964" cy="875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CDE632-F5C7-D764-3932-0A7E4669DE4B}"/>
              </a:ext>
            </a:extLst>
          </p:cNvPr>
          <p:cNvSpPr txBox="1"/>
          <p:nvPr/>
        </p:nvSpPr>
        <p:spPr>
          <a:xfrm>
            <a:off x="1963485" y="5421135"/>
            <a:ext cx="884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new orders from B will there be on day 2?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 driver wait until the new order from B is scheduled?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58E6C47-8D58-2563-76AA-E4BB0DDB2896}"/>
              </a:ext>
            </a:extLst>
          </p:cNvPr>
          <p:cNvSpPr/>
          <p:nvPr/>
        </p:nvSpPr>
        <p:spPr>
          <a:xfrm>
            <a:off x="5439354" y="3639206"/>
            <a:ext cx="1108592" cy="538657"/>
          </a:xfrm>
          <a:prstGeom prst="rightArrow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Arial Nova" panose="020F0502020204030204" pitchFamily="34" charset="0"/>
              <a:ea typeface="Arial Unicode MS" panose="020B0604020202020204" pitchFamily="34" charset="-128"/>
              <a:cs typeface="Arial Nova" panose="020F050202020403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7A8FD5-76F7-4599-6340-0A3A0E876F36}"/>
              </a:ext>
            </a:extLst>
          </p:cNvPr>
          <p:cNvGrpSpPr/>
          <p:nvPr/>
        </p:nvGrpSpPr>
        <p:grpSpPr>
          <a:xfrm>
            <a:off x="2375339" y="2521825"/>
            <a:ext cx="2743200" cy="2377440"/>
            <a:chOff x="2375339" y="2080390"/>
            <a:chExt cx="2743200" cy="237744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20AF5F-FE30-60EF-01B5-D1DC8D394963}"/>
                </a:ext>
              </a:extLst>
            </p:cNvPr>
            <p:cNvCxnSpPr>
              <a:cxnSpLocks/>
              <a:stCxn id="20" idx="4"/>
              <a:endCxn id="18" idx="0"/>
            </p:cNvCxnSpPr>
            <p:nvPr/>
          </p:nvCxnSpPr>
          <p:spPr>
            <a:xfrm>
              <a:off x="4162776" y="2811366"/>
              <a:ext cx="390535" cy="101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E88C88-431C-BB32-F449-F922227B977E}"/>
                </a:ext>
              </a:extLst>
            </p:cNvPr>
            <p:cNvCxnSpPr>
              <a:cxnSpLocks/>
              <a:stCxn id="19" idx="6"/>
              <a:endCxn id="18" idx="2"/>
            </p:cNvCxnSpPr>
            <p:nvPr/>
          </p:nvCxnSpPr>
          <p:spPr>
            <a:xfrm>
              <a:off x="3151827" y="3822104"/>
              <a:ext cx="1296980" cy="952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7010344-527E-06BC-6F9B-351599AE7652}"/>
                </a:ext>
              </a:extLst>
            </p:cNvPr>
            <p:cNvCxnSpPr>
              <a:cxnSpLocks/>
              <a:stCxn id="20" idx="3"/>
              <a:endCxn id="16" idx="7"/>
            </p:cNvCxnSpPr>
            <p:nvPr/>
          </p:nvCxnSpPr>
          <p:spPr>
            <a:xfrm flipH="1">
              <a:off x="3796888" y="2783468"/>
              <a:ext cx="291992" cy="4705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266B80E-7DB6-2EBA-77D8-618AA86BB027}"/>
                </a:ext>
              </a:extLst>
            </p:cNvPr>
            <p:cNvGrpSpPr/>
            <p:nvPr/>
          </p:nvGrpSpPr>
          <p:grpSpPr>
            <a:xfrm>
              <a:off x="2375339" y="2080390"/>
              <a:ext cx="2743200" cy="2377440"/>
              <a:chOff x="2375339" y="2080390"/>
              <a:chExt cx="2743200" cy="237744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62EE24-BD87-443A-F8BF-FE4FE776166D}"/>
                  </a:ext>
                </a:extLst>
              </p:cNvPr>
              <p:cNvGrpSpPr/>
              <p:nvPr/>
            </p:nvGrpSpPr>
            <p:grpSpPr>
              <a:xfrm>
                <a:off x="2942820" y="2620866"/>
                <a:ext cx="1714994" cy="1391738"/>
                <a:chOff x="1897713" y="2979422"/>
                <a:chExt cx="1714994" cy="139173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A4DEEC5-0A37-1029-8344-5DF05356AB1C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E8CDC08-5E1A-E896-C2C4-9C85053A654D}"/>
                    </a:ext>
                  </a:extLst>
                </p:cNvPr>
                <p:cNvSpPr/>
                <p:nvPr/>
              </p:nvSpPr>
              <p:spPr>
                <a:xfrm>
                  <a:off x="3403700" y="4180660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2508099-5083-D3E2-DFF4-580F987460DE}"/>
                    </a:ext>
                  </a:extLst>
                </p:cNvPr>
                <p:cNvSpPr/>
                <p:nvPr/>
              </p:nvSpPr>
              <p:spPr>
                <a:xfrm>
                  <a:off x="1897713" y="4085410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1B8D6B-5627-7327-6DCA-78901907D70D}"/>
                    </a:ext>
                  </a:extLst>
                </p:cNvPr>
                <p:cNvSpPr/>
                <p:nvPr/>
              </p:nvSpPr>
              <p:spPr>
                <a:xfrm>
                  <a:off x="3013165" y="2979422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64BB312-E261-D80B-DA1F-55FE98D4552A}"/>
                  </a:ext>
                </a:extLst>
              </p:cNvPr>
              <p:cNvSpPr/>
              <p:nvPr/>
            </p:nvSpPr>
            <p:spPr>
              <a:xfrm>
                <a:off x="2375339" y="2080390"/>
                <a:ext cx="2743200" cy="2377440"/>
              </a:xfrm>
              <a:prstGeom prst="rect">
                <a:avLst/>
              </a:prstGeom>
              <a:noFill/>
              <a:ln w="38100"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2" name="Graphic 31" descr="Truck with solid fill">
            <a:extLst>
              <a:ext uri="{FF2B5EF4-FFF2-40B4-BE49-F238E27FC236}">
                <a16:creationId xmlns:a16="http://schemas.microsoft.com/office/drawing/2014/main" id="{365E5BEE-1A75-14CC-E721-4DD5ACE30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681" y="2698041"/>
            <a:ext cx="875964" cy="87596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B9A82C2A-CDED-B21A-C2BE-D3BF26DFA4E0}"/>
              </a:ext>
            </a:extLst>
          </p:cNvPr>
          <p:cNvGrpSpPr/>
          <p:nvPr/>
        </p:nvGrpSpPr>
        <p:grpSpPr>
          <a:xfrm>
            <a:off x="6679325" y="2537590"/>
            <a:ext cx="2743200" cy="2377440"/>
            <a:chOff x="6679325" y="2096155"/>
            <a:chExt cx="2743200" cy="23774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070084C-2E5A-F12A-4997-C0964C6396BE}"/>
                </a:ext>
              </a:extLst>
            </p:cNvPr>
            <p:cNvGrpSpPr/>
            <p:nvPr/>
          </p:nvGrpSpPr>
          <p:grpSpPr>
            <a:xfrm>
              <a:off x="7173234" y="2636631"/>
              <a:ext cx="1893669" cy="1391738"/>
              <a:chOff x="4238594" y="2769327"/>
              <a:chExt cx="1893669" cy="139173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FEA0D45-1736-4FF0-70E6-606B68DD1210}"/>
                  </a:ext>
                </a:extLst>
              </p:cNvPr>
              <p:cNvGrpSpPr/>
              <p:nvPr/>
            </p:nvGrpSpPr>
            <p:grpSpPr>
              <a:xfrm>
                <a:off x="4238594" y="2769327"/>
                <a:ext cx="1893669" cy="1391738"/>
                <a:chOff x="1824141" y="2979422"/>
                <a:chExt cx="1893669" cy="1391738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E12F2FD-DADE-057B-3DCB-C5069F278A9A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FD52506-68B0-0D13-0D64-CC93BDE21D59}"/>
                    </a:ext>
                  </a:extLst>
                </p:cNvPr>
                <p:cNvSpPr/>
                <p:nvPr/>
              </p:nvSpPr>
              <p:spPr>
                <a:xfrm>
                  <a:off x="3508803" y="4180660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87EAE79-E938-81F8-F3E6-FA8164DEDDD0}"/>
                    </a:ext>
                  </a:extLst>
                </p:cNvPr>
                <p:cNvSpPr/>
                <p:nvPr/>
              </p:nvSpPr>
              <p:spPr>
                <a:xfrm>
                  <a:off x="1824141" y="4085410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F16A092-B13A-08A6-FB64-FEEF66BD4DCC}"/>
                    </a:ext>
                  </a:extLst>
                </p:cNvPr>
                <p:cNvSpPr/>
                <p:nvPr/>
              </p:nvSpPr>
              <p:spPr>
                <a:xfrm>
                  <a:off x="3013165" y="2979422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A739E75-9AAB-517F-13F0-00B50479E648}"/>
                  </a:ext>
                </a:extLst>
              </p:cNvPr>
              <p:cNvCxnSpPr>
                <a:cxnSpLocks/>
                <a:stCxn id="40" idx="4"/>
                <a:endCxn id="38" idx="7"/>
              </p:cNvCxnSpPr>
              <p:nvPr/>
            </p:nvCxnSpPr>
            <p:spPr>
              <a:xfrm>
                <a:off x="5532122" y="2959827"/>
                <a:ext cx="569533" cy="1038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35F4D40-0BE4-A255-9853-883AF35EA821}"/>
                  </a:ext>
                </a:extLst>
              </p:cNvPr>
              <p:cNvCxnSpPr>
                <a:stCxn id="39" idx="6"/>
                <a:endCxn id="38" idx="2"/>
              </p:cNvCxnSpPr>
              <p:nvPr/>
            </p:nvCxnSpPr>
            <p:spPr>
              <a:xfrm>
                <a:off x="4447601" y="3970565"/>
                <a:ext cx="1475655" cy="95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AC6E3B-0D58-5DF7-F289-E1A90E354FA3}"/>
                </a:ext>
              </a:extLst>
            </p:cNvPr>
            <p:cNvSpPr/>
            <p:nvPr/>
          </p:nvSpPr>
          <p:spPr>
            <a:xfrm>
              <a:off x="6679325" y="2096155"/>
              <a:ext cx="2743200" cy="2377440"/>
            </a:xfrm>
            <a:prstGeom prst="rec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F1F3FF3-A072-1718-C4C7-7647493D5231}"/>
              </a:ext>
            </a:extLst>
          </p:cNvPr>
          <p:cNvSpPr txBox="1"/>
          <p:nvPr/>
        </p:nvSpPr>
        <p:spPr>
          <a:xfrm>
            <a:off x="2303867" y="2162177"/>
            <a:ext cx="121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91F85B-F153-A851-A6A9-C8262BFC4365}"/>
              </a:ext>
            </a:extLst>
          </p:cNvPr>
          <p:cNvSpPr txBox="1"/>
          <p:nvPr/>
        </p:nvSpPr>
        <p:spPr>
          <a:xfrm>
            <a:off x="6655150" y="2162177"/>
            <a:ext cx="158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D6B139D-06AE-3A41-5BA9-146211B03F35}"/>
              </a:ext>
            </a:extLst>
          </p:cNvPr>
          <p:cNvGrpSpPr/>
          <p:nvPr/>
        </p:nvGrpSpPr>
        <p:grpSpPr>
          <a:xfrm>
            <a:off x="9012759" y="1629277"/>
            <a:ext cx="2318358" cy="669528"/>
            <a:chOff x="6027089" y="516836"/>
            <a:chExt cx="1606164" cy="50110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BD94905-0A9F-F55C-C4AF-A9DE2CEEA447}"/>
                </a:ext>
              </a:extLst>
            </p:cNvPr>
            <p:cNvSpPr/>
            <p:nvPr/>
          </p:nvSpPr>
          <p:spPr>
            <a:xfrm>
              <a:off x="6027089" y="516836"/>
              <a:ext cx="1606164" cy="5011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B97BE21-1825-A9E4-1F6E-33B93987B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8165" y="704987"/>
              <a:ext cx="1387142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C4F61D-AE70-95C0-EB8A-44EA08D35085}"/>
                </a:ext>
              </a:extLst>
            </p:cNvPr>
            <p:cNvSpPr txBox="1"/>
            <p:nvPr/>
          </p:nvSpPr>
          <p:spPr>
            <a:xfrm>
              <a:off x="6429926" y="633345"/>
              <a:ext cx="800490" cy="13084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Filled Order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8AA4AD2-E1BD-1E53-B662-CBA6D3CF2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8165" y="907365"/>
              <a:ext cx="1387142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0B36B9-2D3F-B2C0-E8D6-C8FF1CB154B9}"/>
                </a:ext>
              </a:extLst>
            </p:cNvPr>
            <p:cNvSpPr txBox="1"/>
            <p:nvPr/>
          </p:nvSpPr>
          <p:spPr>
            <a:xfrm>
              <a:off x="6506375" y="848158"/>
              <a:ext cx="647592" cy="130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04128 0.085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04596 -0.1078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09388 0.1182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E3FBD8-5276-9E3F-0081-94C74194A52F}"/>
              </a:ext>
            </a:extLst>
          </p:cNvPr>
          <p:cNvGrpSpPr/>
          <p:nvPr/>
        </p:nvGrpSpPr>
        <p:grpSpPr>
          <a:xfrm>
            <a:off x="1213559" y="1509354"/>
            <a:ext cx="6920112" cy="651718"/>
            <a:chOff x="1719390" y="2093119"/>
            <a:chExt cx="6920112" cy="651718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AE766D8-5940-0894-4792-2016BB174BFF}"/>
                </a:ext>
              </a:extLst>
            </p:cNvPr>
            <p:cNvSpPr/>
            <p:nvPr/>
          </p:nvSpPr>
          <p:spPr>
            <a:xfrm>
              <a:off x="1719390" y="2093119"/>
              <a:ext cx="6920112" cy="651718"/>
            </a:xfrm>
            <a:prstGeom prst="rightArrow">
              <a:avLst/>
            </a:prstGeom>
            <a:solidFill>
              <a:srgbClr val="F6C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AA3DAB-92CA-939B-2FE7-808C090983EF}"/>
                </a:ext>
              </a:extLst>
            </p:cNvPr>
            <p:cNvSpPr txBox="1"/>
            <p:nvPr/>
          </p:nvSpPr>
          <p:spPr>
            <a:xfrm>
              <a:off x="1751116" y="2234051"/>
              <a:ext cx="1784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CF91D7B-0428-6D08-87ED-81EFBD0E4EBF}"/>
                </a:ext>
              </a:extLst>
            </p:cNvPr>
            <p:cNvSpPr txBox="1"/>
            <p:nvPr/>
          </p:nvSpPr>
          <p:spPr>
            <a:xfrm>
              <a:off x="5391573" y="2243757"/>
              <a:ext cx="1784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2149933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a 9">
            <a:extLst>
              <a:ext uri="{FF2B5EF4-FFF2-40B4-BE49-F238E27FC236}">
                <a16:creationId xmlns:a16="http://schemas.microsoft.com/office/drawing/2014/main" id="{A0F047E7-E0D3-6855-1F55-C60C8802B8DD}"/>
              </a:ext>
            </a:extLst>
          </p:cNvPr>
          <p:cNvSpPr/>
          <p:nvPr/>
        </p:nvSpPr>
        <p:spPr>
          <a:xfrm rot="16200000" flipH="1">
            <a:off x="953653" y="2245056"/>
            <a:ext cx="2573383" cy="1907177"/>
          </a:xfrm>
          <a:prstGeom prst="flowChartInputOutpu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62EE24-BD87-443A-F8BF-FE4FE776166D}"/>
              </a:ext>
            </a:extLst>
          </p:cNvPr>
          <p:cNvGrpSpPr/>
          <p:nvPr/>
        </p:nvGrpSpPr>
        <p:grpSpPr>
          <a:xfrm>
            <a:off x="1800508" y="2524063"/>
            <a:ext cx="648790" cy="1296488"/>
            <a:chOff x="2573382" y="2979422"/>
            <a:chExt cx="648790" cy="12964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A4DEEC5-0A37-1029-8344-5DF05356AB1C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8CDC08-5E1A-E896-C2C4-9C85053A654D}"/>
                </a:ext>
              </a:extLst>
            </p:cNvPr>
            <p:cNvSpPr/>
            <p:nvPr/>
          </p:nvSpPr>
          <p:spPr>
            <a:xfrm>
              <a:off x="2878182" y="4085410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1B8D6B-5627-7327-6DCA-78901907D70D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20AF5F-FE30-60EF-01B5-D1DC8D394963}"/>
              </a:ext>
            </a:extLst>
          </p:cNvPr>
          <p:cNvCxnSpPr>
            <a:cxnSpLocks/>
            <a:stCxn id="20" idx="4"/>
            <a:endCxn id="18" idx="6"/>
          </p:cNvCxnSpPr>
          <p:nvPr/>
        </p:nvCxnSpPr>
        <p:spPr>
          <a:xfrm flipH="1">
            <a:off x="2314315" y="2714563"/>
            <a:ext cx="30480" cy="1010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Data 34">
            <a:extLst>
              <a:ext uri="{FF2B5EF4-FFF2-40B4-BE49-F238E27FC236}">
                <a16:creationId xmlns:a16="http://schemas.microsoft.com/office/drawing/2014/main" id="{DBC1909A-E4F5-2A68-01B8-710944BCCA0E}"/>
              </a:ext>
            </a:extLst>
          </p:cNvPr>
          <p:cNvSpPr/>
          <p:nvPr/>
        </p:nvSpPr>
        <p:spPr>
          <a:xfrm rot="16200000" flipH="1">
            <a:off x="2657588" y="2245056"/>
            <a:ext cx="2573383" cy="1907177"/>
          </a:xfrm>
          <a:prstGeom prst="flowChartInputOutpu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EA0D45-1736-4FF0-70E6-606B68DD1210}"/>
              </a:ext>
            </a:extLst>
          </p:cNvPr>
          <p:cNvGrpSpPr/>
          <p:nvPr/>
        </p:nvGrpSpPr>
        <p:grpSpPr>
          <a:xfrm>
            <a:off x="3606450" y="2508962"/>
            <a:ext cx="648790" cy="1296488"/>
            <a:chOff x="2573382" y="2979422"/>
            <a:chExt cx="648790" cy="129648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12F2FD-DADE-057B-3DCB-C5069F278A9A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D52506-68B0-0D13-0D64-CC93BDE21D59}"/>
                </a:ext>
              </a:extLst>
            </p:cNvPr>
            <p:cNvSpPr/>
            <p:nvPr/>
          </p:nvSpPr>
          <p:spPr>
            <a:xfrm>
              <a:off x="2878182" y="4085410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F16A092-B13A-08A6-FB64-FEEF66BD4DCC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739E75-9AAB-517F-13F0-00B50479E648}"/>
              </a:ext>
            </a:extLst>
          </p:cNvPr>
          <p:cNvCxnSpPr>
            <a:cxnSpLocks/>
            <a:stCxn id="40" idx="4"/>
            <a:endCxn id="38" idx="6"/>
          </p:cNvCxnSpPr>
          <p:nvPr/>
        </p:nvCxnSpPr>
        <p:spPr>
          <a:xfrm flipH="1">
            <a:off x="4120257" y="2699462"/>
            <a:ext cx="30480" cy="1010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784E15-0CF0-47C0-D0CE-A2009B0B799D}"/>
              </a:ext>
            </a:extLst>
          </p:cNvPr>
          <p:cNvGrpSpPr/>
          <p:nvPr/>
        </p:nvGrpSpPr>
        <p:grpSpPr>
          <a:xfrm>
            <a:off x="4705137" y="1911953"/>
            <a:ext cx="1907177" cy="2573383"/>
            <a:chOff x="6496594" y="2180408"/>
            <a:chExt cx="1907177" cy="2573383"/>
          </a:xfrm>
        </p:grpSpPr>
        <p:sp>
          <p:nvSpPr>
            <p:cNvPr id="44" name="Data 43">
              <a:extLst>
                <a:ext uri="{FF2B5EF4-FFF2-40B4-BE49-F238E27FC236}">
                  <a16:creationId xmlns:a16="http://schemas.microsoft.com/office/drawing/2014/main" id="{086B3F14-36CE-C614-690E-F6C463E67274}"/>
                </a:ext>
              </a:extLst>
            </p:cNvPr>
            <p:cNvSpPr/>
            <p:nvPr/>
          </p:nvSpPr>
          <p:spPr>
            <a:xfrm rot="16200000" flipH="1">
              <a:off x="6163491" y="2513511"/>
              <a:ext cx="2573383" cy="1907177"/>
            </a:xfrm>
            <a:prstGeom prst="flowChartInputOutpu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3B4E1C-6E5A-0323-E1BA-78AC73499063}"/>
                </a:ext>
              </a:extLst>
            </p:cNvPr>
            <p:cNvGrpSpPr/>
            <p:nvPr/>
          </p:nvGrpSpPr>
          <p:grpSpPr>
            <a:xfrm>
              <a:off x="6929843" y="3374572"/>
              <a:ext cx="905696" cy="691243"/>
              <a:chOff x="2181493" y="3584667"/>
              <a:chExt cx="905696" cy="6912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F17E73C-54CD-5813-50DA-C32BED8D53ED}"/>
                  </a:ext>
                </a:extLst>
              </p:cNvPr>
              <p:cNvSpPr/>
              <p:nvPr/>
            </p:nvSpPr>
            <p:spPr>
              <a:xfrm>
                <a:off x="2573382" y="3584667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8E9CFF6-1FB7-0926-E8C1-73D280182217}"/>
                  </a:ext>
                </a:extLst>
              </p:cNvPr>
              <p:cNvSpPr/>
              <p:nvPr/>
            </p:nvSpPr>
            <p:spPr>
              <a:xfrm>
                <a:off x="2878182" y="40854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D74A0AF-61E9-D423-218C-BD8023F0C3C6}"/>
                  </a:ext>
                </a:extLst>
              </p:cNvPr>
              <p:cNvSpPr/>
              <p:nvPr/>
            </p:nvSpPr>
            <p:spPr>
              <a:xfrm>
                <a:off x="2181493" y="405493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132033-E338-59F3-87DB-78A0AF86E212}"/>
              </a:ext>
            </a:extLst>
          </p:cNvPr>
          <p:cNvGrpSpPr/>
          <p:nvPr/>
        </p:nvGrpSpPr>
        <p:grpSpPr>
          <a:xfrm>
            <a:off x="6451114" y="1911953"/>
            <a:ext cx="1907177" cy="2573383"/>
            <a:chOff x="8778239" y="2180408"/>
            <a:chExt cx="1907177" cy="2573383"/>
          </a:xfrm>
        </p:grpSpPr>
        <p:sp>
          <p:nvSpPr>
            <p:cNvPr id="53" name="Data 52">
              <a:extLst>
                <a:ext uri="{FF2B5EF4-FFF2-40B4-BE49-F238E27FC236}">
                  <a16:creationId xmlns:a16="http://schemas.microsoft.com/office/drawing/2014/main" id="{7C612971-0A80-FF18-EDA9-B5245880B6FF}"/>
                </a:ext>
              </a:extLst>
            </p:cNvPr>
            <p:cNvSpPr/>
            <p:nvPr/>
          </p:nvSpPr>
          <p:spPr>
            <a:xfrm rot="16200000" flipH="1">
              <a:off x="8445136" y="2513511"/>
              <a:ext cx="2573383" cy="1907177"/>
            </a:xfrm>
            <a:prstGeom prst="flowChartInputOutpu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EC5F63-7B97-B97F-2047-FC14B4A08F92}"/>
                </a:ext>
              </a:extLst>
            </p:cNvPr>
            <p:cNvGrpSpPr/>
            <p:nvPr/>
          </p:nvGrpSpPr>
          <p:grpSpPr>
            <a:xfrm>
              <a:off x="9211488" y="2769327"/>
              <a:ext cx="1040679" cy="1296488"/>
              <a:chOff x="2181493" y="2979422"/>
              <a:chExt cx="1040679" cy="129648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A998920-6433-FE97-B9A0-91AEE790CA1B}"/>
                  </a:ext>
                </a:extLst>
              </p:cNvPr>
              <p:cNvSpPr/>
              <p:nvPr/>
            </p:nvSpPr>
            <p:spPr>
              <a:xfrm>
                <a:off x="2573382" y="3584667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8AFB481-17F6-4EC3-C47D-89442270ECC4}"/>
                  </a:ext>
                </a:extLst>
              </p:cNvPr>
              <p:cNvSpPr/>
              <p:nvPr/>
            </p:nvSpPr>
            <p:spPr>
              <a:xfrm>
                <a:off x="2878182" y="40854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12D518F-BD24-9A02-6DB2-E0D780C0E0CB}"/>
                  </a:ext>
                </a:extLst>
              </p:cNvPr>
              <p:cNvSpPr/>
              <p:nvPr/>
            </p:nvSpPr>
            <p:spPr>
              <a:xfrm>
                <a:off x="2181493" y="405493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10BC59-A8E4-DB86-103C-FF6DD8C6AC66}"/>
                  </a:ext>
                </a:extLst>
              </p:cNvPr>
              <p:cNvSpPr/>
              <p:nvPr/>
            </p:nvSpPr>
            <p:spPr>
              <a:xfrm>
                <a:off x="3013165" y="2979422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93DD04-962A-5B84-423D-0BC50B5F226D}"/>
                </a:ext>
              </a:extLst>
            </p:cNvPr>
            <p:cNvCxnSpPr>
              <a:cxnSpLocks/>
              <a:stCxn id="57" idx="7"/>
              <a:endCxn id="55" idx="3"/>
            </p:cNvCxnSpPr>
            <p:nvPr/>
          </p:nvCxnSpPr>
          <p:spPr>
            <a:xfrm flipV="1">
              <a:off x="9389887" y="3537174"/>
              <a:ext cx="244098" cy="335559"/>
            </a:xfrm>
            <a:prstGeom prst="straightConnector1">
              <a:avLst/>
            </a:prstGeom>
            <a:ln w="38100">
              <a:solidFill>
                <a:srgbClr val="8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8D3BAFF-81B3-E597-7180-066363EF164F}"/>
                </a:ext>
              </a:extLst>
            </p:cNvPr>
            <p:cNvCxnSpPr>
              <a:cxnSpLocks/>
              <a:stCxn id="56" idx="2"/>
              <a:endCxn id="57" idx="6"/>
            </p:cNvCxnSpPr>
            <p:nvPr/>
          </p:nvCxnSpPr>
          <p:spPr>
            <a:xfrm flipH="1" flipV="1">
              <a:off x="9420495" y="3940085"/>
              <a:ext cx="487682" cy="3048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470088-579A-8EBF-AAA7-3642A7DD18E1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3784849" y="3276809"/>
            <a:ext cx="157009" cy="366039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BB9AB3-8267-EFA1-9097-325B29750541}"/>
              </a:ext>
            </a:extLst>
          </p:cNvPr>
          <p:cNvCxnSpPr>
            <a:stCxn id="46" idx="4"/>
            <a:endCxn id="47" idx="1"/>
          </p:cNvCxnSpPr>
          <p:nvPr/>
        </p:nvCxnSpPr>
        <p:spPr>
          <a:xfrm>
            <a:off x="5634779" y="3296617"/>
            <a:ext cx="230904" cy="3381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A2B8BF2-44A3-FE06-D6E5-5B928FAEFA5E}"/>
              </a:ext>
            </a:extLst>
          </p:cNvPr>
          <p:cNvSpPr txBox="1"/>
          <p:nvPr/>
        </p:nvSpPr>
        <p:spPr>
          <a:xfrm>
            <a:off x="486421" y="1671567"/>
            <a:ext cx="71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C32B8F-F6AE-5AC5-A30F-C917A6ED934D}"/>
              </a:ext>
            </a:extLst>
          </p:cNvPr>
          <p:cNvSpPr txBox="1"/>
          <p:nvPr/>
        </p:nvSpPr>
        <p:spPr>
          <a:xfrm>
            <a:off x="1272517" y="4442488"/>
            <a:ext cx="178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t-1,first 5 days of week t-1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AB034F-8D88-0447-5CBB-05AA23CA6E0F}"/>
              </a:ext>
            </a:extLst>
          </p:cNvPr>
          <p:cNvSpPr txBox="1"/>
          <p:nvPr/>
        </p:nvSpPr>
        <p:spPr>
          <a:xfrm>
            <a:off x="3055171" y="4442488"/>
            <a:ext cx="187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t-1, all 7 days of week t-1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CE63F-D8F8-F9C7-F554-0C12AC1E20B6}"/>
              </a:ext>
            </a:extLst>
          </p:cNvPr>
          <p:cNvSpPr txBox="1"/>
          <p:nvPr/>
        </p:nvSpPr>
        <p:spPr>
          <a:xfrm>
            <a:off x="4927464" y="4442488"/>
            <a:ext cx="158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first 5 days of week 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44435C-3013-8788-E49F-AC016E4E5F51}"/>
              </a:ext>
            </a:extLst>
          </p:cNvPr>
          <p:cNvSpPr txBox="1"/>
          <p:nvPr/>
        </p:nvSpPr>
        <p:spPr>
          <a:xfrm>
            <a:off x="6511022" y="4442488"/>
            <a:ext cx="19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all 7 days of week 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7010344-527E-06BC-6F9B-351599AE7652}"/>
              </a:ext>
            </a:extLst>
          </p:cNvPr>
          <p:cNvCxnSpPr>
            <a:cxnSpLocks/>
            <a:stCxn id="20" idx="3"/>
            <a:endCxn id="16" idx="7"/>
          </p:cNvCxnSpPr>
          <p:nvPr/>
        </p:nvCxnSpPr>
        <p:spPr>
          <a:xfrm flipH="1">
            <a:off x="1978907" y="2686665"/>
            <a:ext cx="291992" cy="470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659446-C40F-8061-B52B-0051A67FACBF}"/>
              </a:ext>
            </a:extLst>
          </p:cNvPr>
          <p:cNvCxnSpPr/>
          <p:nvPr/>
        </p:nvCxnSpPr>
        <p:spPr>
          <a:xfrm flipH="1">
            <a:off x="3761276" y="2629092"/>
            <a:ext cx="291992" cy="4705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259F6F1-C8CE-0287-9274-B5002FAC1CC3}"/>
              </a:ext>
            </a:extLst>
          </p:cNvPr>
          <p:cNvCxnSpPr>
            <a:cxnSpLocks/>
          </p:cNvCxnSpPr>
          <p:nvPr/>
        </p:nvCxnSpPr>
        <p:spPr>
          <a:xfrm flipH="1" flipV="1">
            <a:off x="5273925" y="3694011"/>
            <a:ext cx="655692" cy="24620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901493D0-EB4F-1091-FA57-377354724FFA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rot="5400000" flipH="1" flipV="1">
            <a:off x="6862322" y="2722667"/>
            <a:ext cx="980258" cy="727168"/>
          </a:xfrm>
          <a:prstGeom prst="curvedConnector2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0B80D-E656-33CA-7C55-FBA986CDF239}"/>
              </a:ext>
            </a:extLst>
          </p:cNvPr>
          <p:cNvSpPr txBox="1"/>
          <p:nvPr/>
        </p:nvSpPr>
        <p:spPr>
          <a:xfrm>
            <a:off x="989599" y="5016607"/>
            <a:ext cx="11998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week t, based on the graph of first 5 days’ order,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compute the probabilities of new edges existing in the graph of the last 2 days?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computed probability of existence, can we compute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 threshold to minimize total delivery cost?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79E6DE-5312-D006-6E99-3388F36FA582}"/>
                  </a:ext>
                </a:extLst>
              </p:cNvPr>
              <p:cNvSpPr txBox="1"/>
              <p:nvPr/>
            </p:nvSpPr>
            <p:spPr>
              <a:xfrm>
                <a:off x="9013874" y="2682270"/>
                <a:ext cx="31781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Graph 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A Collection of Static Graphs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 old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 new</a:t>
                </a:r>
              </a:p>
              <a:p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Dynamic, Directed Edges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Nodes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79E6DE-5312-D006-6E99-3388F36F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874" y="2682270"/>
                <a:ext cx="3178125" cy="2062103"/>
              </a:xfrm>
              <a:prstGeom prst="rect">
                <a:avLst/>
              </a:prstGeom>
              <a:blipFill>
                <a:blip r:embed="rId3"/>
                <a:stretch>
                  <a:fillRect l="-794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86D989-1FDB-3152-6C18-6FB307E2C926}"/>
                  </a:ext>
                </a:extLst>
              </p:cNvPr>
              <p:cNvSpPr txBox="1"/>
              <p:nvPr/>
            </p:nvSpPr>
            <p:spPr>
              <a:xfrm>
                <a:off x="761069" y="323045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86D989-1FDB-3152-6C18-6FB307E2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69" y="3230452"/>
                <a:ext cx="243656" cy="276999"/>
              </a:xfrm>
              <a:prstGeom prst="rect">
                <a:avLst/>
              </a:prstGeom>
              <a:blipFill>
                <a:blip r:embed="rId4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B9700-C7BC-8007-79F8-65EE00FBD3F4}"/>
                  </a:ext>
                </a:extLst>
              </p:cNvPr>
              <p:cNvSpPr txBox="1"/>
              <p:nvPr/>
            </p:nvSpPr>
            <p:spPr>
              <a:xfrm>
                <a:off x="8574867" y="32168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B9700-C7BC-8007-79F8-65EE00FB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67" y="3216805"/>
                <a:ext cx="243656" cy="276999"/>
              </a:xfrm>
              <a:prstGeom prst="rect">
                <a:avLst/>
              </a:prstGeom>
              <a:blipFill>
                <a:blip r:embed="rId5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1FB393B-9FE6-6F26-B95B-7A03FD31A0C1}"/>
              </a:ext>
            </a:extLst>
          </p:cNvPr>
          <p:cNvSpPr/>
          <p:nvPr/>
        </p:nvSpPr>
        <p:spPr>
          <a:xfrm>
            <a:off x="5860404" y="2651489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E4B467-EF9E-E2A8-BC69-B31606B375E7}"/>
              </a:ext>
            </a:extLst>
          </p:cNvPr>
          <p:cNvSpPr/>
          <p:nvPr/>
        </p:nvSpPr>
        <p:spPr>
          <a:xfrm>
            <a:off x="3343584" y="3797360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88E1C2-E195-B664-57C9-04810485BC1F}"/>
              </a:ext>
            </a:extLst>
          </p:cNvPr>
          <p:cNvSpPr/>
          <p:nvPr/>
        </p:nvSpPr>
        <p:spPr>
          <a:xfrm>
            <a:off x="1588282" y="3781604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AD62F5-AC2D-1ACE-74DD-3B9CF68CFE2A}"/>
              </a:ext>
            </a:extLst>
          </p:cNvPr>
          <p:cNvGrpSpPr/>
          <p:nvPr/>
        </p:nvGrpSpPr>
        <p:grpSpPr>
          <a:xfrm>
            <a:off x="9013875" y="898459"/>
            <a:ext cx="2318358" cy="1398219"/>
            <a:chOff x="9013875" y="898459"/>
            <a:chExt cx="2318358" cy="139821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BFCE2B1-6C19-4333-FC37-3C1914AFA2CA}"/>
                </a:ext>
              </a:extLst>
            </p:cNvPr>
            <p:cNvSpPr/>
            <p:nvPr/>
          </p:nvSpPr>
          <p:spPr>
            <a:xfrm>
              <a:off x="9013875" y="898459"/>
              <a:ext cx="2318358" cy="13982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3685ABD-58D1-34C4-E4A2-32C3101D3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1878538"/>
              <a:ext cx="2002219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BF9C46-FBF9-6292-7CEB-723E06C0C60E}"/>
                </a:ext>
              </a:extLst>
            </p:cNvPr>
            <p:cNvSpPr txBox="1"/>
            <p:nvPr/>
          </p:nvSpPr>
          <p:spPr>
            <a:xfrm>
              <a:off x="9595335" y="1797595"/>
              <a:ext cx="1238568" cy="160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Edge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486670-F117-F7AD-8DB3-B21A53CE0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2148935"/>
              <a:ext cx="2002219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79F77F-18AF-78B6-3B17-C571223A8B66}"/>
                </a:ext>
              </a:extLst>
            </p:cNvPr>
            <p:cNvSpPr txBox="1"/>
            <p:nvPr/>
          </p:nvSpPr>
          <p:spPr>
            <a:xfrm>
              <a:off x="9595334" y="2076280"/>
              <a:ext cx="1238569" cy="1672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Edge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92A402-158B-E5E3-025D-F309E7B1B992}"/>
                </a:ext>
              </a:extLst>
            </p:cNvPr>
            <p:cNvGrpSpPr/>
            <p:nvPr/>
          </p:nvGrpSpPr>
          <p:grpSpPr>
            <a:xfrm>
              <a:off x="9245468" y="1496273"/>
              <a:ext cx="1588435" cy="190500"/>
              <a:chOff x="9245468" y="1506821"/>
              <a:chExt cx="1588435" cy="1905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2EC2E88-7897-2C09-F861-37A990A539E5}"/>
                  </a:ext>
                </a:extLst>
              </p:cNvPr>
              <p:cNvSpPr/>
              <p:nvPr/>
            </p:nvSpPr>
            <p:spPr>
              <a:xfrm>
                <a:off x="9245468" y="1506821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E8C14-BAEE-2E62-99E1-DBEA6D31C8DD}"/>
                  </a:ext>
                </a:extLst>
              </p:cNvPr>
              <p:cNvSpPr txBox="1"/>
              <p:nvPr/>
            </p:nvSpPr>
            <p:spPr>
              <a:xfrm>
                <a:off x="9595335" y="1539751"/>
                <a:ext cx="1238568" cy="149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Node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E53772-FC0F-E95C-CF9E-BDC3F12D6140}"/>
                </a:ext>
              </a:extLst>
            </p:cNvPr>
            <p:cNvGrpSpPr/>
            <p:nvPr/>
          </p:nvGrpSpPr>
          <p:grpSpPr>
            <a:xfrm>
              <a:off x="9245468" y="1219254"/>
              <a:ext cx="1588435" cy="190500"/>
              <a:chOff x="9245468" y="1158692"/>
              <a:chExt cx="1588435" cy="1905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84A10A-C1CF-C04E-078E-2E66E12FD367}"/>
                  </a:ext>
                </a:extLst>
              </p:cNvPr>
              <p:cNvSpPr/>
              <p:nvPr/>
            </p:nvSpPr>
            <p:spPr>
              <a:xfrm>
                <a:off x="9245468" y="1158692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5F977C-87B0-3F89-F668-8B4C5EEFFEE5}"/>
                  </a:ext>
                </a:extLst>
              </p:cNvPr>
              <p:cNvSpPr txBox="1"/>
              <p:nvPr/>
            </p:nvSpPr>
            <p:spPr>
              <a:xfrm>
                <a:off x="9595334" y="1175180"/>
                <a:ext cx="1238569" cy="166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Unreachable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5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759489-03FA-0DEE-AF3A-D07EE71958F7}"/>
              </a:ext>
            </a:extLst>
          </p:cNvPr>
          <p:cNvSpPr txBox="1"/>
          <p:nvPr/>
        </p:nvSpPr>
        <p:spPr>
          <a:xfrm>
            <a:off x="838200" y="1690688"/>
            <a:ext cx="49541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</a:t>
            </a:r>
          </a:p>
        </p:txBody>
      </p:sp>
      <p:pic>
        <p:nvPicPr>
          <p:cNvPr id="6" name="Picture 5" descr="A page of a math problem&#10;&#10;Description automatically generated with medium confidence">
            <a:extLst>
              <a:ext uri="{FF2B5EF4-FFF2-40B4-BE49-F238E27FC236}">
                <a16:creationId xmlns:a16="http://schemas.microsoft.com/office/drawing/2014/main" id="{FC1C0BB1-54FB-A869-7E3D-B98123A2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63" y="2256865"/>
            <a:ext cx="8335381" cy="40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50D9D81-893A-3FA4-1297-3EC740CB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4" y="2271130"/>
            <a:ext cx="10363603" cy="273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D4AEA-079A-DD96-1200-6289F6C719E2}"/>
              </a:ext>
            </a:extLst>
          </p:cNvPr>
          <p:cNvSpPr txBox="1"/>
          <p:nvPr/>
        </p:nvSpPr>
        <p:spPr>
          <a:xfrm>
            <a:off x="838200" y="1690688"/>
            <a:ext cx="49541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</a:t>
            </a:r>
          </a:p>
        </p:txBody>
      </p:sp>
    </p:spTree>
    <p:extLst>
      <p:ext uri="{BB962C8B-B14F-4D97-AF65-F5344CB8AC3E}">
        <p14:creationId xmlns:p14="http://schemas.microsoft.com/office/powerpoint/2010/main" val="284573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58D3-D7D7-5A68-2948-F79D7C30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D06CE-0F61-C409-7088-27E83C11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44970-424E-0229-47AA-BC8EA68DD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1" t="15477" r="3332" b="15488"/>
          <a:stretch/>
        </p:blipFill>
        <p:spPr>
          <a:xfrm>
            <a:off x="1153509" y="2245633"/>
            <a:ext cx="4164725" cy="12214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B7653-5F38-CFBE-6A65-5C5451D26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2193"/>
            <a:ext cx="5113283" cy="2554014"/>
          </a:xfrm>
        </p:spPr>
        <p:txBody>
          <a:bodyPr>
            <a:normAutofit/>
          </a:bodyPr>
          <a:lstStyle/>
          <a:p>
            <a:r>
              <a:rPr lang="en-US" sz="1800" dirty="0"/>
              <a:t>Cold Storage &amp; Warehouse Company</a:t>
            </a:r>
          </a:p>
          <a:p>
            <a:r>
              <a:rPr lang="en-US" sz="1800" dirty="0"/>
              <a:t>Date scheduled, delivery origin &amp; destination</a:t>
            </a:r>
          </a:p>
          <a:p>
            <a:r>
              <a:rPr lang="en-US" sz="1800" dirty="0"/>
              <a:t>126 weeks: Jan 1</a:t>
            </a:r>
            <a:r>
              <a:rPr lang="en-US" sz="1800" baseline="30000" dirty="0"/>
              <a:t>st</a:t>
            </a:r>
            <a:r>
              <a:rPr lang="en-US" sz="1800" dirty="0"/>
              <a:t>, 2021 – Jun 1</a:t>
            </a:r>
            <a:r>
              <a:rPr lang="en-US" sz="1800" baseline="30000" dirty="0"/>
              <a:t>st</a:t>
            </a:r>
            <a:r>
              <a:rPr lang="en-US" sz="1800" dirty="0"/>
              <a:t>, 2023</a:t>
            </a:r>
          </a:p>
          <a:p>
            <a:r>
              <a:rPr lang="en-US" sz="1800" dirty="0"/>
              <a:t>Geographical granularity: </a:t>
            </a:r>
          </a:p>
          <a:p>
            <a:pPr lvl="1"/>
            <a:r>
              <a:rPr lang="en-US" sz="1400" dirty="0" err="1"/>
              <a:t>Zipcode</a:t>
            </a:r>
            <a:r>
              <a:rPr lang="en-US" sz="1400" dirty="0"/>
              <a:t> (zip3) level</a:t>
            </a:r>
          </a:p>
          <a:p>
            <a:pPr lvl="1"/>
            <a:r>
              <a:rPr lang="en-US" sz="1400" dirty="0"/>
              <a:t>Key Market Area (KMA) level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22FE9-FF97-3A3B-5215-508939A82006}"/>
              </a:ext>
            </a:extLst>
          </p:cNvPr>
          <p:cNvSpPr txBox="1">
            <a:spLocks/>
          </p:cNvSpPr>
          <p:nvPr/>
        </p:nvSpPr>
        <p:spPr>
          <a:xfrm>
            <a:off x="6582104" y="3407979"/>
            <a:ext cx="5113283" cy="2554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ym typeface="Wingdings" pitchFamily="2" charset="2"/>
              </a:rPr>
              <a:t>No known covariates for delivery order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 Embedding framework </a:t>
            </a:r>
            <a:endParaRPr lang="en-US" sz="1800" dirty="0"/>
          </a:p>
          <a:p>
            <a:r>
              <a:rPr lang="en-US" sz="1800" dirty="0">
                <a:sym typeface="Wingdings" pitchFamily="2" charset="2"/>
              </a:rPr>
              <a:t>No attributes for each location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 Node feature learning algorithm </a:t>
            </a:r>
          </a:p>
          <a:p>
            <a:r>
              <a:rPr lang="en-US" sz="1800" dirty="0"/>
              <a:t>Interpretability </a:t>
            </a:r>
            <a:br>
              <a:rPr lang="en-US" sz="1800" dirty="0"/>
            </a:br>
            <a:r>
              <a:rPr lang="en-US" sz="1800" dirty="0">
                <a:sym typeface="Wingdings" pitchFamily="2" charset="2"/>
              </a:rPr>
              <a:t> No black box models, no deep learning</a:t>
            </a:r>
          </a:p>
          <a:p>
            <a:r>
              <a:rPr lang="en-US" sz="1800" dirty="0"/>
              <a:t>Supervised learning &amp; Immediate feedback</a:t>
            </a:r>
          </a:p>
        </p:txBody>
      </p:sp>
    </p:spTree>
    <p:extLst>
      <p:ext uri="{BB962C8B-B14F-4D97-AF65-F5344CB8AC3E}">
        <p14:creationId xmlns:p14="http://schemas.microsoft.com/office/powerpoint/2010/main" val="18682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DDE7E51-2D55-F342-99C5-FD665E69A15D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Words>1929</Words>
  <Application>Microsoft Macintosh PowerPoint</Application>
  <PresentationFormat>Widescreen</PresentationFormat>
  <Paragraphs>379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Arial Nova</vt:lpstr>
      <vt:lpstr>Cambria Math</vt:lpstr>
      <vt:lpstr>Times New Roman</vt:lpstr>
      <vt:lpstr>Wingdings</vt:lpstr>
      <vt:lpstr>Office Theme</vt:lpstr>
      <vt:lpstr>Minimizing Empty Truck Miles Driven via  Link Prediction on a Temporal Delivery Order Graph and Decision-Theoretic Online Learning </vt:lpstr>
      <vt:lpstr>Table of Contents</vt:lpstr>
      <vt:lpstr>1. Introduction</vt:lpstr>
      <vt:lpstr>Empty miles are a problem</vt:lpstr>
      <vt:lpstr>Problem Statement</vt:lpstr>
      <vt:lpstr>Problem Statement</vt:lpstr>
      <vt:lpstr>Problem Statement</vt:lpstr>
      <vt:lpstr>Problem Statement</vt:lpstr>
      <vt:lpstr>Data &amp; Constraints</vt:lpstr>
      <vt:lpstr>Review of Relevant Literature </vt:lpstr>
      <vt:lpstr>2. Graph Embedding Framework</vt:lpstr>
      <vt:lpstr>Static v.s. Temporal Random Walk</vt:lpstr>
      <vt:lpstr>Static v.s. Temporal Random Walk</vt:lpstr>
      <vt:lpstr>PowerPoint Presentation</vt:lpstr>
      <vt:lpstr>Temporal Random Walk Edge Weighting</vt:lpstr>
      <vt:lpstr>Time-preserving embeddings: SkipGram</vt:lpstr>
      <vt:lpstr>Edge Embedding &amp; Probability Computation</vt:lpstr>
      <vt:lpstr>PowerPoint Presentation</vt:lpstr>
      <vt:lpstr>PowerPoint Presentation</vt:lpstr>
      <vt:lpstr>Simulation Result on ZIP3 Level Data</vt:lpstr>
      <vt:lpstr>Simulation Result on ZIP3 Level Data</vt:lpstr>
      <vt:lpstr>3. Decision Making</vt:lpstr>
      <vt:lpstr>Expert Problem</vt:lpstr>
      <vt:lpstr>Expert Problem</vt:lpstr>
      <vt:lpstr>Hedge Algorithm &amp; Design Choices</vt:lpstr>
      <vt:lpstr>Weighted Majority Algorithm with Exponential Update</vt:lpstr>
      <vt:lpstr>PowerPoint Presentation</vt:lpstr>
      <vt:lpstr>PowerPoint Presentation</vt:lpstr>
      <vt:lpstr>Hedge Simulation Result: KMA Level</vt:lpstr>
      <vt:lpstr>PowerPoint Presentation</vt:lpstr>
      <vt:lpstr>PowerPoint Presentation</vt:lpstr>
      <vt:lpstr>Hedge Simulation Result: ZIP3 Level</vt:lpstr>
      <vt:lpstr>Weighted Majority w/ Exponential Update KMA Simulation Result</vt:lpstr>
      <vt:lpstr>PowerPoint Presentation</vt:lpstr>
      <vt:lpstr>Simulation Result Comparison</vt:lpstr>
      <vt:lpstr>Review of Motivating Problem</vt:lpstr>
      <vt:lpstr>Conclusion &amp; Summary</vt:lpstr>
      <vt:lpstr>Extensions</vt:lpstr>
      <vt:lpstr>Thank you!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Empty Truck Miles Driven via  Decision-Theoretic Online Learning and  Link Prediction on a Temporal Delivery Order Graph </dc:title>
  <dc:creator>Theodora Ko</dc:creator>
  <cp:lastModifiedBy>Theodora Ko</cp:lastModifiedBy>
  <cp:revision>86</cp:revision>
  <dcterms:created xsi:type="dcterms:W3CDTF">2024-04-27T20:41:15Z</dcterms:created>
  <dcterms:modified xsi:type="dcterms:W3CDTF">2024-05-03T20:12:57Z</dcterms:modified>
</cp:coreProperties>
</file>